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2" r:id="rId3"/>
    <p:sldId id="263" r:id="rId4"/>
    <p:sldId id="259" r:id="rId5"/>
    <p:sldId id="267" r:id="rId6"/>
    <p:sldId id="268" r:id="rId7"/>
    <p:sldId id="271" r:id="rId8"/>
    <p:sldId id="269" r:id="rId9"/>
    <p:sldId id="264" r:id="rId10"/>
    <p:sldId id="265" r:id="rId11"/>
    <p:sldId id="266" r:id="rId12"/>
    <p:sldId id="270" r:id="rId13"/>
    <p:sldId id="272" r:id="rId14"/>
    <p:sldId id="273" r:id="rId15"/>
    <p:sldId id="283" r:id="rId16"/>
    <p:sldId id="294" r:id="rId17"/>
    <p:sldId id="288" r:id="rId18"/>
    <p:sldId id="293" r:id="rId19"/>
    <p:sldId id="312" r:id="rId20"/>
    <p:sldId id="310" r:id="rId21"/>
    <p:sldId id="311" r:id="rId22"/>
    <p:sldId id="305" r:id="rId23"/>
    <p:sldId id="306" r:id="rId24"/>
    <p:sldId id="313" r:id="rId25"/>
    <p:sldId id="314" r:id="rId26"/>
    <p:sldId id="280" r:id="rId27"/>
    <p:sldId id="319" r:id="rId28"/>
    <p:sldId id="318" r:id="rId29"/>
    <p:sldId id="275" r:id="rId30"/>
    <p:sldId id="276" r:id="rId31"/>
    <p:sldId id="277" r:id="rId32"/>
    <p:sldId id="278" r:id="rId33"/>
    <p:sldId id="279" r:id="rId34"/>
    <p:sldId id="258" r:id="rId35"/>
    <p:sldId id="316" r:id="rId36"/>
    <p:sldId id="31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20"/>
    <p:restoredTop sz="81039"/>
  </p:normalViewPr>
  <p:slideViewPr>
    <p:cSldViewPr snapToGrid="0" snapToObjects="1">
      <p:cViewPr varScale="1">
        <p:scale>
          <a:sx n="95" d="100"/>
          <a:sy n="95" d="100"/>
        </p:scale>
        <p:origin x="9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220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C4EBCC-61A2-A440-9FF8-EF8B19FE87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D7711-E01B-8846-9230-98247DD43A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91D5B-4082-5445-A458-82DBCB213716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45C03-4439-D94E-B71F-BA81376B1F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EBC5F-9EEE-6040-8312-47CE2D2C1A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FDBB-009C-C343-80E2-FA70B363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67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E8C17-9D9F-134C-A4F5-DDF7312CAC46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4AE87-EABC-0C47-8C5C-C6231265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6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1/3 of opioid users say they used heroin first. 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www.hhs.gov</a:t>
            </a:r>
            <a:r>
              <a:rPr lang="en-US" dirty="0"/>
              <a:t>/opioids/about-the-epidemic/opioid-crisis-statistics/</a:t>
            </a:r>
            <a:r>
              <a:rPr lang="en-US" dirty="0" err="1"/>
              <a:t>index.html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www.drugabuse.gov</a:t>
            </a:r>
            <a:r>
              <a:rPr lang="en-US" dirty="0"/>
              <a:t>/publications/</a:t>
            </a:r>
            <a:r>
              <a:rPr lang="en-US" dirty="0" err="1"/>
              <a:t>drugfacts</a:t>
            </a:r>
            <a:r>
              <a:rPr lang="en-US" dirty="0"/>
              <a:t>/prescription-opioids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4AE87-EABC-0C47-8C5C-C6231265EC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6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79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066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3833" y="2993000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E4627A3-2FE3-6045-8B28-690804FFE9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29" y="5299478"/>
            <a:ext cx="7232542" cy="10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Use This Slide for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TEXT/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Use This Slide for Two-Column Text/Graphic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57745"/>
            <a:ext cx="5181600" cy="48192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57745"/>
            <a:ext cx="5181600" cy="48192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5616A79-10F8-7145-B372-ED3F5830D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710E855-0C29-A441-B421-7A50CD6D0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7B7E2ED-7521-6643-ABFE-75E36525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3735820"/>
          </a:xfrm>
        </p:spPr>
        <p:txBody>
          <a:bodyPr anchor="b"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Use This Slide for </a:t>
            </a:r>
            <a:br>
              <a:rPr lang="en-US" dirty="0"/>
            </a:br>
            <a:r>
              <a:rPr lang="en-US" dirty="0"/>
              <a:t>New Sections 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840448"/>
            <a:ext cx="12192000" cy="201755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2F02C20-9DDF-8C46-BEC8-FA95C7815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3783" y="6267169"/>
            <a:ext cx="2290017" cy="4398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D34C8C-AE9B-C648-AE1B-24B6802F0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0082" y="6267169"/>
            <a:ext cx="590171" cy="44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623C9B37-4DCD-A749-BC4A-BD74B376638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8840B3-C8E9-F341-8239-1BA2D9F4B10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8236" y="5235388"/>
            <a:ext cx="3474312" cy="1257487"/>
            <a:chOff x="191747" y="5060148"/>
            <a:chExt cx="4550034" cy="164683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FD8E8783-E7A1-4849-A971-08412484F2E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634"/>
            <a:stretch/>
          </p:blipFill>
          <p:spPr bwMode="auto">
            <a:xfrm>
              <a:off x="191747" y="5060874"/>
              <a:ext cx="1654638" cy="1646106"/>
            </a:xfrm>
            <a:prstGeom prst="rect">
              <a:avLst/>
            </a:prstGeom>
            <a:noFill/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83B3947-9564-FA48-B473-9FDACA7DBBC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alphaModFix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66"/>
            <a:stretch/>
          </p:blipFill>
          <p:spPr bwMode="auto">
            <a:xfrm>
              <a:off x="1846385" y="5060148"/>
              <a:ext cx="2895396" cy="164610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19583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PHIC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Use This Slide for Graphic Only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OF PRESEN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080472"/>
          </a:xfrm>
        </p:spPr>
        <p:txBody>
          <a:bodyPr anchor="ctr"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Use This for Last Slide Only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*Make sure to edit contact info in </a:t>
            </a:r>
            <a:br>
              <a:rPr lang="en-US" dirty="0"/>
            </a:br>
            <a:r>
              <a:rPr lang="en-US" dirty="0"/>
              <a:t>lower right-hand corner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840448"/>
            <a:ext cx="12192000" cy="201755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405942" y="5262820"/>
            <a:ext cx="4623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</a:rPr>
              <a:t>Culverhouse School of Accountancy</a:t>
            </a:r>
          </a:p>
          <a:p>
            <a:pPr algn="r"/>
            <a:r>
              <a:rPr lang="en-US" sz="1200" baseline="0" dirty="0">
                <a:solidFill>
                  <a:schemeClr val="bg1"/>
                </a:solidFill>
              </a:rPr>
              <a:t>The University of Alabama</a:t>
            </a:r>
          </a:p>
          <a:p>
            <a:pPr algn="r"/>
            <a:r>
              <a:rPr lang="en-US" sz="1200" baseline="0" dirty="0">
                <a:solidFill>
                  <a:schemeClr val="bg1"/>
                </a:solidFill>
              </a:rPr>
              <a:t>310 Alston Hall</a:t>
            </a:r>
          </a:p>
          <a:p>
            <a:pPr algn="r"/>
            <a:r>
              <a:rPr lang="en-US" sz="1200" baseline="0" dirty="0">
                <a:solidFill>
                  <a:schemeClr val="bg1"/>
                </a:solidFill>
              </a:rPr>
              <a:t>Box 870220</a:t>
            </a:r>
          </a:p>
          <a:p>
            <a:pPr algn="r"/>
            <a:r>
              <a:rPr lang="en-US" sz="1200" baseline="0" dirty="0">
                <a:solidFill>
                  <a:schemeClr val="bg1"/>
                </a:solidFill>
              </a:rPr>
              <a:t>205-348-6131</a:t>
            </a:r>
          </a:p>
          <a:p>
            <a:pPr algn="r"/>
            <a:r>
              <a:rPr lang="en-US" sz="1200" baseline="0" dirty="0" err="1">
                <a:solidFill>
                  <a:schemeClr val="bg1"/>
                </a:solidFill>
              </a:rPr>
              <a:t>www.culverhouse.ua.edu</a:t>
            </a:r>
            <a:r>
              <a:rPr lang="en-US" sz="1200" baseline="0" dirty="0">
                <a:solidFill>
                  <a:schemeClr val="bg1"/>
                </a:solidFill>
              </a:rPr>
              <a:t>/the-</a:t>
            </a:r>
            <a:r>
              <a:rPr lang="en-US" sz="1200" baseline="0" dirty="0" err="1">
                <a:solidFill>
                  <a:schemeClr val="bg1"/>
                </a:solidFill>
              </a:rPr>
              <a:t>culverhouse</a:t>
            </a:r>
            <a:r>
              <a:rPr lang="en-US" sz="1200" baseline="0" dirty="0">
                <a:solidFill>
                  <a:schemeClr val="bg1"/>
                </a:solidFill>
              </a:rPr>
              <a:t>-school-of-accountancy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32BCC7-EF78-914F-8F4E-58FADEA3B7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8236" y="5235388"/>
            <a:ext cx="3474312" cy="1257487"/>
            <a:chOff x="191747" y="5060148"/>
            <a:chExt cx="4550034" cy="164683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3578DBC-9BF8-FC4A-BFAF-1E990BEDA9E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634"/>
            <a:stretch/>
          </p:blipFill>
          <p:spPr bwMode="auto">
            <a:xfrm>
              <a:off x="191747" y="5060874"/>
              <a:ext cx="1654638" cy="1646106"/>
            </a:xfrm>
            <a:prstGeom prst="rect">
              <a:avLst/>
            </a:prstGeom>
            <a:noFill/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52D8CD4-EE6D-9645-BCF4-6A7ACFAB0E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alphaModFix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66"/>
            <a:stretch/>
          </p:blipFill>
          <p:spPr bwMode="auto">
            <a:xfrm>
              <a:off x="1846385" y="5060148"/>
              <a:ext cx="2895396" cy="164610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18824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19360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51021"/>
            <a:ext cx="10515600" cy="860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44627"/>
            <a:ext cx="10515600" cy="4832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3783" y="6267169"/>
            <a:ext cx="2290017" cy="4398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9/16/20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0082" y="6267169"/>
            <a:ext cx="590171" cy="44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2"/>
                </a:solidFill>
              </a:defRPr>
            </a:lvl1pPr>
          </a:lstStyle>
          <a:p>
            <a:fld id="{623C9B37-4DCD-A749-BC4A-BD74B37663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C168D82-2616-324C-8F60-680CD61650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6" y="6049108"/>
            <a:ext cx="1858505" cy="67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068CD-8302-E340-AD35-52137E80F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67170"/>
            <a:ext cx="4114800" cy="4398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4" r:id="rId5"/>
    <p:sldLayoutId id="2147483655" r:id="rId6"/>
    <p:sldLayoutId id="2147483658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cid:image002.png@01D62DC3.931C0CD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https://meikirch-modell.ch/wp-content/uploads/2016/10/Meikirch_Modell_en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jceyer@ua.edu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3349" y="133350"/>
            <a:ext cx="8096250" cy="2114550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The GROW Project: A Community-Engaged Response to the Opioid Crisis in Northwest Alabama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3349" y="2271618"/>
            <a:ext cx="7905751" cy="230038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b="1" dirty="0"/>
              <a:t>September 16, 2020</a:t>
            </a:r>
          </a:p>
          <a:p>
            <a:pPr algn="l"/>
            <a:r>
              <a:rPr lang="en-US" dirty="0"/>
              <a:t>CCN Research Colloquium Series</a:t>
            </a:r>
          </a:p>
          <a:p>
            <a:pPr algn="l"/>
            <a:r>
              <a:rPr lang="en-US" dirty="0"/>
              <a:t> </a:t>
            </a:r>
          </a:p>
          <a:p>
            <a:pPr algn="l"/>
            <a:r>
              <a:rPr lang="en-US" b="1" dirty="0"/>
              <a:t>     Joshua C. Eyer, PhD</a:t>
            </a:r>
            <a:r>
              <a:rPr lang="en-US" dirty="0"/>
              <a:t>, Capstone College of Nursing</a:t>
            </a:r>
          </a:p>
          <a:p>
            <a:pPr algn="l"/>
            <a:r>
              <a:rPr lang="en-US" b="1" dirty="0"/>
              <a:t>     </a:t>
            </a:r>
            <a:r>
              <a:rPr lang="en-US" b="1" dirty="0" err="1"/>
              <a:t>Hee</a:t>
            </a:r>
            <a:r>
              <a:rPr lang="en-US" b="1" dirty="0"/>
              <a:t> Y. Lee, PhD</a:t>
            </a:r>
            <a:r>
              <a:rPr lang="en-US" dirty="0"/>
              <a:t>, School of Social Work</a:t>
            </a:r>
          </a:p>
          <a:p>
            <a:pPr algn="l"/>
            <a:r>
              <a:rPr lang="en-US" b="1" dirty="0"/>
              <a:t>     Matthew Hudnall, PhD</a:t>
            </a:r>
            <a:r>
              <a:rPr lang="en-US" dirty="0"/>
              <a:t>, Culverhouse College of Business</a:t>
            </a:r>
          </a:p>
          <a:p>
            <a:pPr algn="l"/>
            <a:r>
              <a:rPr lang="en-US" b="1" dirty="0"/>
              <a:t>     Megan Sawyer, MSW</a:t>
            </a:r>
            <a:r>
              <a:rPr lang="en-US" dirty="0"/>
              <a:t>, School of Social Work</a:t>
            </a:r>
          </a:p>
        </p:txBody>
      </p:sp>
      <p:pic>
        <p:nvPicPr>
          <p:cNvPr id="5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6D0421D-1948-3C42-A3A9-57CF6286C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3350"/>
            <a:ext cx="3376458" cy="4501944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1384ACD-E7BE-C640-927D-3420091FE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RCORP PROGRAMS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738AF8-E7F0-C747-857A-6C5E60002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RCORP Planning</a:t>
            </a:r>
          </a:p>
          <a:p>
            <a:r>
              <a:rPr lang="en-US" dirty="0"/>
              <a:t>RCORP Implementation</a:t>
            </a:r>
          </a:p>
          <a:p>
            <a:r>
              <a:rPr lang="en-US" dirty="0"/>
              <a:t>RCORP MAT Expansion</a:t>
            </a:r>
          </a:p>
          <a:p>
            <a:r>
              <a:rPr lang="en-US" dirty="0"/>
              <a:t>RCORP Neonatal Abstinence Syndrome (NAS)</a:t>
            </a:r>
          </a:p>
          <a:p>
            <a:r>
              <a:rPr lang="en-US" dirty="0"/>
              <a:t>RCORP Centers of Excellence</a:t>
            </a:r>
          </a:p>
          <a:p>
            <a:r>
              <a:rPr lang="en-US" dirty="0"/>
              <a:t>RCORP Technical Assistance</a:t>
            </a:r>
          </a:p>
          <a:p>
            <a:r>
              <a:rPr lang="en-US" dirty="0"/>
              <a:t>RCORP Evaluation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798D1-B9D1-D244-9BC9-65133CB1A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A6FC5-DE69-C845-A168-942F21E3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624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90D35E-C31F-9845-AECE-B3B671116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RCORP PLANNING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CA1F90-475E-9B48-9113-647877865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627"/>
            <a:ext cx="7398252" cy="48323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$200,000 budget</a:t>
            </a:r>
          </a:p>
          <a:p>
            <a:r>
              <a:rPr lang="en-US" dirty="0"/>
              <a:t>1 year</a:t>
            </a:r>
          </a:p>
          <a:p>
            <a:pPr fontAlgn="base"/>
            <a:r>
              <a:rPr lang="en-US" dirty="0"/>
              <a:t>Purpose: to support treatment for and prevention of substance use disorder, including opioid use disorder (OUD), in rural counties at the highest risk for substance use disorder.</a:t>
            </a:r>
          </a:p>
          <a:p>
            <a:pPr fontAlgn="base"/>
            <a:r>
              <a:rPr lang="en-US" dirty="0"/>
              <a:t>Award recipients are encouraged to cultivate strong county, state, and regional-level partnerships and develop a broad, multi-sectoral consortium</a:t>
            </a:r>
          </a:p>
          <a:p>
            <a:r>
              <a:rPr lang="en-US" dirty="0"/>
              <a:t>Focus: Enhancing opioid prevention, treatment, and recovery resources and services</a:t>
            </a:r>
          </a:p>
          <a:p>
            <a:r>
              <a:rPr lang="en-US" dirty="0"/>
              <a:t>Funded: $43 million over 3 years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798D1-B9D1-D244-9BC9-65133CB1A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A6FC5-DE69-C845-A168-942F21E3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2702C4-795B-A24C-9B10-96D875AF0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452" y="1344627"/>
            <a:ext cx="3117348" cy="48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13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90D35E-C31F-9845-AECE-B3B671116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RCORP IMPLEMENTATION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CA1F90-475E-9B48-9113-647877865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627"/>
            <a:ext cx="7398252" cy="4832336"/>
          </a:xfrm>
        </p:spPr>
        <p:txBody>
          <a:bodyPr>
            <a:normAutofit/>
          </a:bodyPr>
          <a:lstStyle/>
          <a:p>
            <a:r>
              <a:rPr lang="en-US" dirty="0"/>
              <a:t>$1 million budget</a:t>
            </a:r>
          </a:p>
          <a:p>
            <a:r>
              <a:rPr lang="en-US" dirty="0"/>
              <a:t>3 years</a:t>
            </a:r>
          </a:p>
          <a:p>
            <a:pPr fontAlgn="base"/>
            <a:r>
              <a:rPr lang="en-US" dirty="0"/>
              <a:t>Purpose: to implement a set of evidence-based interventions and promising practices</a:t>
            </a:r>
          </a:p>
          <a:p>
            <a:r>
              <a:rPr lang="en-US" dirty="0"/>
              <a:t>Focus: Building opioid prevention, treatment, and recovery resources and services</a:t>
            </a:r>
          </a:p>
          <a:p>
            <a:r>
              <a:rPr lang="en-US" dirty="0"/>
              <a:t>Funded: $170 million over two years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798D1-B9D1-D244-9BC9-65133CB1A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A6FC5-DE69-C845-A168-942F21E3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2702C4-795B-A24C-9B10-96D875AF0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452" y="1344627"/>
            <a:ext cx="3117348" cy="48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9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5272-1704-314D-81D7-666B6D9A5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UA HRSA Planning Grant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3D6DAC-C0B0-304D-9F18-CBBFD57F67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74062-C808-4B40-AB88-0446C3A38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640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49648-A832-B64D-B8A1-345162B1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Northwest AL &amp; Opioids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70FC8-5366-2E4D-842F-79F80B413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2012: </a:t>
            </a:r>
            <a:r>
              <a:rPr lang="en-US" b="1" u="sng" dirty="0"/>
              <a:t>the nation’s highest per capita opioid prescription</a:t>
            </a:r>
            <a:r>
              <a:rPr lang="en-US" dirty="0"/>
              <a:t> rate with 143.8 prescriptions per 100 residents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4B23D-65DA-564C-BA13-5633B064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53EC4E-C0BE-A04D-961E-A8C26F1A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t>14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2CDC4E-CDC4-1047-A335-FEAAE4999E7C}"/>
              </a:ext>
            </a:extLst>
          </p:cNvPr>
          <p:cNvGrpSpPr/>
          <p:nvPr/>
        </p:nvGrpSpPr>
        <p:grpSpPr>
          <a:xfrm>
            <a:off x="361950" y="2236842"/>
            <a:ext cx="4431030" cy="3047906"/>
            <a:chOff x="457200" y="2660638"/>
            <a:chExt cx="2914650" cy="19916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65325E-3091-ED4D-BC07-6F0058F0BB0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166367"/>
              <a:ext cx="2914650" cy="14859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54931A-E3A4-9243-B433-7211D1EE7DFA}"/>
                </a:ext>
              </a:extLst>
            </p:cNvPr>
            <p:cNvSpPr/>
            <p:nvPr/>
          </p:nvSpPr>
          <p:spPr>
            <a:xfrm>
              <a:off x="457200" y="2660638"/>
              <a:ext cx="2914650" cy="174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400" dirty="0">
                <a:effectLst/>
              </a:endParaRPr>
            </a:p>
          </p:txBody>
        </p:sp>
      </p:grpSp>
      <p:pic>
        <p:nvPicPr>
          <p:cNvPr id="9" name="Picture 8" descr="https://d14rmgtrwzf5a.cloudfront.net/sites/default/files/alabama_rate.jpg">
            <a:extLst>
              <a:ext uri="{FF2B5EF4-FFF2-40B4-BE49-F238E27FC236}">
                <a16:creationId xmlns:a16="http://schemas.microsoft.com/office/drawing/2014/main" id="{21797FAD-8538-B34E-A453-AC2F81CFC3B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3633" r="1830" b="1050"/>
          <a:stretch/>
        </p:blipFill>
        <p:spPr bwMode="auto">
          <a:xfrm>
            <a:off x="4991101" y="2503824"/>
            <a:ext cx="6838950" cy="367313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0273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4038600" cy="3794760"/>
          </a:xfrm>
        </p:spPr>
        <p:txBody>
          <a:bodyPr>
            <a:normAutofit/>
          </a:bodyPr>
          <a:lstStyle/>
          <a:p>
            <a:r>
              <a:rPr lang="en-US" dirty="0"/>
              <a:t>Franklin county</a:t>
            </a:r>
          </a:p>
          <a:p>
            <a:r>
              <a:rPr lang="en-US" dirty="0"/>
              <a:t>Marion county</a:t>
            </a:r>
          </a:p>
          <a:p>
            <a:r>
              <a:rPr lang="en-US" dirty="0"/>
              <a:t>Winston county</a:t>
            </a:r>
          </a:p>
          <a:p>
            <a:r>
              <a:rPr lang="en-US" dirty="0"/>
              <a:t>Walker county </a:t>
            </a:r>
            <a:br>
              <a:rPr lang="en-US" dirty="0"/>
            </a:br>
            <a:r>
              <a:rPr lang="en-US" dirty="0"/>
              <a:t>(rural census tracts)</a:t>
            </a:r>
          </a:p>
        </p:txBody>
      </p:sp>
      <p:pic>
        <p:nvPicPr>
          <p:cNvPr id="10" name="Content Placeholder 9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37" y="1586339"/>
            <a:ext cx="4195363" cy="5120640"/>
          </a:xfrm>
        </p:spPr>
      </p:pic>
    </p:spTree>
    <p:extLst>
      <p:ext uri="{BB962C8B-B14F-4D97-AF65-F5344CB8AC3E}">
        <p14:creationId xmlns:p14="http://schemas.microsoft.com/office/powerpoint/2010/main" val="4175219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E55B903-3F12-544C-974D-E5498CEDF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Insufficient Resources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EB67CB-5C96-C64B-BA29-4829F4211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571750"/>
            <a:ext cx="5448300" cy="3467100"/>
          </a:xfrm>
        </p:spPr>
        <p:txBody>
          <a:bodyPr/>
          <a:lstStyle/>
          <a:p>
            <a:r>
              <a:rPr lang="en-US" dirty="0"/>
              <a:t>Critical lack of resources, facilities and workforce for opioid prevention, treatment, and recovery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8B92B-C5CE-D948-A1E1-DD51AA74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7793B-AEB4-EF4F-87C3-0E6B2914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0AC649-ACFC-9747-B7B3-8E8D3D6C6F90}"/>
              </a:ext>
            </a:extLst>
          </p:cNvPr>
          <p:cNvGrpSpPr/>
          <p:nvPr/>
        </p:nvGrpSpPr>
        <p:grpSpPr>
          <a:xfrm>
            <a:off x="6705600" y="1415156"/>
            <a:ext cx="3822456" cy="4448239"/>
            <a:chOff x="0" y="-140329"/>
            <a:chExt cx="2952750" cy="3274054"/>
          </a:xfrm>
        </p:grpSpPr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C5E5A51A-DC62-104B-9103-0C2372F774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140329"/>
              <a:ext cx="2934970" cy="401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ea typeface="Times New Roman" panose="02020603050405020304" pitchFamily="18" charset="0"/>
                </a:rPr>
                <a:t>Existing Hospital, Substance Abuse, and Mental Health Facilities for OUD Services</a:t>
              </a:r>
              <a:endParaRPr lang="en-US" sz="1600" dirty="0">
                <a:effectLst/>
                <a:ea typeface="Times New Roman" panose="02020603050405020304" pitchFamily="18" charset="0"/>
              </a:endParaRPr>
            </a:p>
          </p:txBody>
        </p:sp>
        <p:pic>
          <p:nvPicPr>
            <p:cNvPr id="11" name="Picture 10" descr="C:\Users\alphillips6\Box Sync\Office for Social Work Research\Research Administration\1-Working Proposals\LeeH_201901_HRSA_HRSA-19-081\Narrative\Figures\Existing Services Map.jpg">
              <a:extLst>
                <a:ext uri="{FF2B5EF4-FFF2-40B4-BE49-F238E27FC236}">
                  <a16:creationId xmlns:a16="http://schemas.microsoft.com/office/drawing/2014/main" id="{FAE4745A-D8CC-DD4F-89D7-EDD5EB47D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" y="428625"/>
              <a:ext cx="2933700" cy="27051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13144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Goals of the Project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B6AB5E89-163E-C34A-B886-B1AD29CD4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5559154"/>
              </p:ext>
            </p:extLst>
          </p:nvPr>
        </p:nvGraphicFramePr>
        <p:xfrm>
          <a:off x="1981200" y="1417639"/>
          <a:ext cx="9696450" cy="4393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841">
                  <a:extLst>
                    <a:ext uri="{9D8B030D-6E8A-4147-A177-3AD203B41FA5}">
                      <a16:colId xmlns:a16="http://schemas.microsoft.com/office/drawing/2014/main" val="3564193797"/>
                    </a:ext>
                  </a:extLst>
                </a:gridCol>
                <a:gridCol w="8807609">
                  <a:extLst>
                    <a:ext uri="{9D8B030D-6E8A-4147-A177-3AD203B41FA5}">
                      <a16:colId xmlns:a16="http://schemas.microsoft.com/office/drawing/2014/main" val="153114005"/>
                    </a:ext>
                  </a:extLst>
                </a:gridCol>
              </a:tblGrid>
              <a:tr h="31352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684252"/>
                  </a:ext>
                </a:extLst>
              </a:tr>
              <a:tr h="101895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/>
                        <a:t>Construct a transdisciplinary community-wide </a:t>
                      </a:r>
                      <a:r>
                        <a:rPr lang="en-US" sz="2400" b="1" u="sng" dirty="0"/>
                        <a:t>consortium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dirty="0"/>
                        <a:t>to implement multilevel substance use approach in these rural communities.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918353"/>
                  </a:ext>
                </a:extLst>
              </a:tr>
              <a:tr h="1646001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/>
                        <a:t>Engage in a comprehensive </a:t>
                      </a:r>
                      <a:r>
                        <a:rPr lang="en-US" sz="2400" b="1" u="sng" dirty="0"/>
                        <a:t>analysis </a:t>
                      </a:r>
                      <a:r>
                        <a:rPr lang="en-US" sz="2400" u="sng" dirty="0"/>
                        <a:t>of the impact and response to OUD/SUD.</a:t>
                      </a:r>
                      <a:r>
                        <a:rPr lang="en-US" sz="2400" dirty="0"/>
                        <a:t> This action will capitalize on the data collection resources of state and local consortia members and the data analytic resources of University of Alabama members.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399344"/>
                  </a:ext>
                </a:extLst>
              </a:tr>
              <a:tr h="119315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/>
                        <a:t>Establish nonjudgmental pathways into care for SUD/OUD</a:t>
                      </a:r>
                      <a:r>
                        <a:rPr lang="en-US" sz="2400" dirty="0"/>
                        <a:t> that begin with a coherent community emergency response to overdose, particularly opioid toxicity.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31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342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Goals of the Project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B6AB5E89-163E-C34A-B886-B1AD29CD4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087280"/>
              </p:ext>
            </p:extLst>
          </p:nvPr>
        </p:nvGraphicFramePr>
        <p:xfrm>
          <a:off x="1981200" y="1417639"/>
          <a:ext cx="9658350" cy="4264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49">
                  <a:extLst>
                    <a:ext uri="{9D8B030D-6E8A-4147-A177-3AD203B41FA5}">
                      <a16:colId xmlns:a16="http://schemas.microsoft.com/office/drawing/2014/main" val="3564193797"/>
                    </a:ext>
                  </a:extLst>
                </a:gridCol>
                <a:gridCol w="8773001">
                  <a:extLst>
                    <a:ext uri="{9D8B030D-6E8A-4147-A177-3AD203B41FA5}">
                      <a16:colId xmlns:a16="http://schemas.microsoft.com/office/drawing/2014/main" val="153114005"/>
                    </a:ext>
                  </a:extLst>
                </a:gridCol>
              </a:tblGrid>
              <a:tr h="2921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684252"/>
                  </a:ext>
                </a:extLst>
              </a:tr>
              <a:tr h="1533581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/>
                        <a:t>Implement sustainable whole-person care</a:t>
                      </a:r>
                      <a:r>
                        <a:rPr lang="en-US" sz="2400" u="none" dirty="0"/>
                        <a:t> by building out available evidence-based services with existing care providers and </a:t>
                      </a:r>
                      <a:r>
                        <a:rPr lang="en-US" sz="2400" u="sng" dirty="0"/>
                        <a:t>adding additional behavioral health </a:t>
                      </a:r>
                      <a:r>
                        <a:rPr lang="en-US" sz="2400" u="none" dirty="0"/>
                        <a:t>providers. </a:t>
                      </a:r>
                      <a:r>
                        <a:rPr lang="en-US" sz="2400" dirty="0"/>
                        <a:t>A key facet of this program is developing a telehealth program </a:t>
                      </a:r>
                      <a:r>
                        <a:rPr lang="en-US" sz="2400" b="1" u="sng" dirty="0"/>
                        <a:t>utilizing the ECHO model</a:t>
                      </a:r>
                      <a:r>
                        <a:rPr lang="en-US" sz="2400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399344"/>
                  </a:ext>
                </a:extLst>
              </a:tr>
              <a:tr h="197806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sng" dirty="0"/>
                        <a:t>Develop advanced data analytic predictive models of SUD/OUD in Alabama</a:t>
                      </a:r>
                      <a:r>
                        <a:rPr lang="en-US" sz="2400" b="0" u="none" dirty="0"/>
                        <a:t> </a:t>
                      </a:r>
                      <a:r>
                        <a:rPr lang="en-US" sz="2400" u="none" dirty="0"/>
                        <a:t>that continuously integrate new data to make updated recommendations about gaps in the response, effectiveness of proposed efforts, and related areas of intervention (e.g., social determinants of health).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406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76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876BF-F48A-3F4F-A4F9-FC562127F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9BD00-E167-A047-A50B-2DEF17FEA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Comprehensive Needs Analysis</a:t>
            </a:r>
          </a:p>
          <a:p>
            <a:r>
              <a:rPr lang="en-US" sz="4800" dirty="0"/>
              <a:t>Strategic Plan</a:t>
            </a:r>
          </a:p>
          <a:p>
            <a:r>
              <a:rPr lang="en-US" sz="4800" dirty="0"/>
              <a:t>Workforce Plan</a:t>
            </a:r>
          </a:p>
          <a:p>
            <a:r>
              <a:rPr lang="en-US" sz="4800" dirty="0"/>
              <a:t>Sustainability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26674-A422-454D-862E-18EBCD9BD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768D4-67F5-2E43-90F0-6788DE47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80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F7528-57E1-E741-843F-97DB3D23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41F92-5FD7-CA49-9944-91074FCF6D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Other Investigators</a:t>
            </a:r>
          </a:p>
          <a:p>
            <a:pPr lvl="1"/>
            <a:r>
              <a:rPr lang="en-US" dirty="0"/>
              <a:t>Dr. Jeff Carver (CCIS) </a:t>
            </a:r>
          </a:p>
          <a:p>
            <a:pPr lvl="1"/>
            <a:r>
              <a:rPr lang="en-US" dirty="0"/>
              <a:t>Dr. Rebecca Allen (Psychology)</a:t>
            </a:r>
          </a:p>
          <a:p>
            <a:pPr lvl="1"/>
            <a:r>
              <a:rPr lang="en-US" dirty="0"/>
              <a:t>Dr. Monika </a:t>
            </a:r>
            <a:r>
              <a:rPr lang="en-US" dirty="0" err="1"/>
              <a:t>Wedgeworth</a:t>
            </a:r>
            <a:r>
              <a:rPr lang="en-US" dirty="0"/>
              <a:t> (Nursing)</a:t>
            </a:r>
          </a:p>
          <a:p>
            <a:pPr lvl="1"/>
            <a:r>
              <a:rPr lang="en-US" dirty="0"/>
              <a:t>Dr. Mercy Mumba (Nursing)</a:t>
            </a:r>
          </a:p>
          <a:p>
            <a:pPr lvl="1"/>
            <a:r>
              <a:rPr lang="en-US" dirty="0"/>
              <a:t>Dr. Martha Crowther (CCHS)</a:t>
            </a:r>
          </a:p>
          <a:p>
            <a:pPr lvl="1"/>
            <a:r>
              <a:rPr lang="en-US" dirty="0"/>
              <a:t>Dr. Jason Parton (IBA-CCB)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Community Advisory Board</a:t>
            </a:r>
          </a:p>
          <a:p>
            <a:pPr lvl="1"/>
            <a:r>
              <a:rPr lang="en-US" dirty="0"/>
              <a:t>Dr. Marisa </a:t>
            </a:r>
            <a:r>
              <a:rPr lang="en-US" dirty="0" err="1"/>
              <a:t>Giggie</a:t>
            </a:r>
            <a:r>
              <a:rPr lang="en-US" dirty="0"/>
              <a:t> (CCHS), </a:t>
            </a:r>
          </a:p>
          <a:p>
            <a:pPr lvl="1"/>
            <a:r>
              <a:rPr lang="en-US" dirty="0"/>
              <a:t>Rob Alley (Honors College)</a:t>
            </a:r>
          </a:p>
          <a:p>
            <a:pPr lvl="1"/>
            <a:r>
              <a:rPr lang="en-US" dirty="0"/>
              <a:t>Dr. Billy Kirkpatrick (Five Horizons)</a:t>
            </a:r>
          </a:p>
          <a:p>
            <a:pPr lvl="1"/>
            <a:r>
              <a:rPr lang="en-US" dirty="0"/>
              <a:t>Gwen Thomas-Leblanc (NWAMHC)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E08198-0081-8B4A-A633-9597AB5EC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9905" y="1357745"/>
            <a:ext cx="6019801" cy="48192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Consortium Members</a:t>
            </a:r>
          </a:p>
          <a:p>
            <a:pPr lvl="1"/>
            <a:r>
              <a:rPr lang="en-US" dirty="0"/>
              <a:t>Northwest Alabama Mental Health Center</a:t>
            </a:r>
          </a:p>
          <a:p>
            <a:pPr lvl="1"/>
            <a:r>
              <a:rPr lang="en-US" dirty="0"/>
              <a:t>Lakeland Community Hospital</a:t>
            </a:r>
          </a:p>
          <a:p>
            <a:pPr lvl="1"/>
            <a:r>
              <a:rPr lang="en-US" dirty="0"/>
              <a:t>Departments of Human Resources </a:t>
            </a:r>
          </a:p>
          <a:p>
            <a:pPr lvl="1"/>
            <a:r>
              <a:rPr lang="en-US" dirty="0"/>
              <a:t>PRIDE of Alabama</a:t>
            </a:r>
          </a:p>
          <a:p>
            <a:pPr lvl="1"/>
            <a:r>
              <a:rPr lang="en-US" dirty="0"/>
              <a:t>Five Horizons Health Services</a:t>
            </a:r>
          </a:p>
          <a:p>
            <a:pPr lvl="1"/>
            <a:r>
              <a:rPr lang="en-US" dirty="0"/>
              <a:t>Drs. Sonya Heath and Ricardo Franco at UAB Medicine</a:t>
            </a:r>
          </a:p>
          <a:p>
            <a:pPr lvl="1"/>
            <a:r>
              <a:rPr lang="en-US" dirty="0"/>
              <a:t>Alabama Medicaid</a:t>
            </a:r>
          </a:p>
          <a:p>
            <a:pPr lvl="1"/>
            <a:r>
              <a:rPr lang="en-US" dirty="0"/>
              <a:t>Alabama Department of Public Health</a:t>
            </a:r>
          </a:p>
          <a:p>
            <a:pPr lvl="1"/>
            <a:r>
              <a:rPr lang="en-US" dirty="0"/>
              <a:t>Alabama Department of Mental Health</a:t>
            </a:r>
            <a:br>
              <a:rPr lang="en-US" dirty="0"/>
            </a:br>
            <a:endParaRPr lang="en-US" dirty="0"/>
          </a:p>
          <a:p>
            <a:r>
              <a:rPr lang="en-US" dirty="0"/>
              <a:t>UA Opioid Workgroup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C594FF-EB2C-F443-9794-CD3C8A99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665E5-AB93-E44A-8AB2-A1561B8D8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92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88F47-66F4-4F70-A7A2-E09B80596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7B9A1-7AC3-43D0-BD21-F27B19A27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Goal </a:t>
            </a:r>
          </a:p>
          <a:p>
            <a:pPr lvl="1"/>
            <a:r>
              <a:rPr lang="en-US" dirty="0"/>
              <a:t>to better understand individuals’ personal experiences with SUD/OUD, barriers to care, and knowledge of services and needs in the communities</a:t>
            </a:r>
          </a:p>
          <a:p>
            <a:r>
              <a:rPr lang="en-US" dirty="0"/>
              <a:t>Target Groups</a:t>
            </a:r>
          </a:p>
          <a:p>
            <a:pPr lvl="1"/>
            <a:r>
              <a:rPr lang="en-US" dirty="0"/>
              <a:t>Providers, People who use opioids, &amp; community stakeholders</a:t>
            </a:r>
          </a:p>
          <a:p>
            <a:r>
              <a:rPr lang="en-US" dirty="0"/>
              <a:t>Recruitment</a:t>
            </a:r>
          </a:p>
          <a:p>
            <a:pPr lvl="1"/>
            <a:r>
              <a:rPr lang="en-US" dirty="0"/>
              <a:t>Individuals were recruited through snowball sampling facilitated by consortium members</a:t>
            </a:r>
          </a:p>
          <a:p>
            <a:r>
              <a:rPr lang="en-US" dirty="0"/>
              <a:t>Eligibility Criteria </a:t>
            </a:r>
          </a:p>
          <a:p>
            <a:pPr lvl="1"/>
            <a:r>
              <a:rPr lang="en-US" dirty="0"/>
              <a:t>&gt;18 years old, ability to read and write in English, voluntary written informed consent before study entry, and residence in target area. 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52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ADA6-E5CF-4279-AB20-A5227C50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704EC-9AEB-4830-9467-C0287199C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Groups</a:t>
            </a:r>
          </a:p>
          <a:p>
            <a:pPr lvl="1"/>
            <a:r>
              <a:rPr lang="en-US" dirty="0"/>
              <a:t>60-90 minutes</a:t>
            </a:r>
          </a:p>
          <a:p>
            <a:pPr lvl="1"/>
            <a:r>
              <a:rPr lang="en-US" dirty="0"/>
              <a:t>Facilitated by one of three moderators following approved script </a:t>
            </a:r>
          </a:p>
          <a:p>
            <a:pPr lvl="1"/>
            <a:endParaRPr lang="en-US" dirty="0"/>
          </a:p>
          <a:p>
            <a:r>
              <a:rPr lang="en-US" dirty="0"/>
              <a:t>Organized by prevention, treatment, and recovery</a:t>
            </a:r>
          </a:p>
          <a:p>
            <a:pPr lvl="1"/>
            <a:r>
              <a:rPr lang="en-US" dirty="0"/>
              <a:t>knowledge, attitudes and perceptions of opioids</a:t>
            </a:r>
          </a:p>
          <a:p>
            <a:pPr lvl="1"/>
            <a:r>
              <a:rPr lang="en-US" dirty="0"/>
              <a:t>opioid overdose, treatment and barriers</a:t>
            </a:r>
          </a:p>
          <a:p>
            <a:pPr lvl="1"/>
            <a:r>
              <a:rPr lang="en-US" dirty="0"/>
              <a:t>community needs/gaps in services and community strengths</a:t>
            </a:r>
          </a:p>
          <a:p>
            <a:pPr lvl="1"/>
            <a:r>
              <a:rPr lang="en-US" dirty="0"/>
              <a:t>education and training</a:t>
            </a:r>
          </a:p>
        </p:txBody>
      </p:sp>
    </p:spTree>
    <p:extLst>
      <p:ext uri="{BB962C8B-B14F-4D97-AF65-F5344CB8AC3E}">
        <p14:creationId xmlns:p14="http://schemas.microsoft.com/office/powerpoint/2010/main" val="1992402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Need Assessment Overview: Prevention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defTabSz="379474">
              <a:defRPr sz="3600"/>
            </a:lvl1pPr>
          </a:lstStyle>
          <a:p>
            <a:r>
              <a:rPr lang="en-US"/>
              <a:t>Need Assessment Overview: 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CF750-06A7-A541-9EF1-4300B629B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73" name="Group 8"/>
          <p:cNvGrpSpPr/>
          <p:nvPr/>
        </p:nvGrpSpPr>
        <p:grpSpPr>
          <a:xfrm>
            <a:off x="4219073" y="1331685"/>
            <a:ext cx="6528485" cy="5370183"/>
            <a:chOff x="152151" y="-3"/>
            <a:chExt cx="5642977" cy="4568201"/>
          </a:xfrm>
        </p:grpSpPr>
        <p:grpSp>
          <p:nvGrpSpPr>
            <p:cNvPr id="269" name="다이어그램 1"/>
            <p:cNvGrpSpPr/>
            <p:nvPr/>
          </p:nvGrpSpPr>
          <p:grpSpPr>
            <a:xfrm>
              <a:off x="152151" y="-3"/>
              <a:ext cx="3616853" cy="4562918"/>
              <a:chOff x="-2" y="-1"/>
              <a:chExt cx="3616851" cy="4562917"/>
            </a:xfrm>
          </p:grpSpPr>
          <p:sp>
            <p:nvSpPr>
              <p:cNvPr id="186" name="Line"/>
              <p:cNvSpPr/>
              <p:nvPr/>
            </p:nvSpPr>
            <p:spPr>
              <a:xfrm>
                <a:off x="1393876" y="4021552"/>
                <a:ext cx="191990" cy="365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187" name="Line"/>
              <p:cNvSpPr/>
              <p:nvPr/>
            </p:nvSpPr>
            <p:spPr>
              <a:xfrm>
                <a:off x="1393876" y="4018391"/>
                <a:ext cx="191990" cy="2"/>
              </a:xfrm>
              <a:prstGeom prst="line">
                <a:avLst/>
              </a:pr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188" name="Line"/>
              <p:cNvSpPr/>
              <p:nvPr/>
            </p:nvSpPr>
            <p:spPr>
              <a:xfrm>
                <a:off x="1393876" y="3634866"/>
                <a:ext cx="191990" cy="365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189" name="Line"/>
              <p:cNvSpPr/>
              <p:nvPr/>
            </p:nvSpPr>
            <p:spPr>
              <a:xfrm>
                <a:off x="282390" y="2668145"/>
                <a:ext cx="191989" cy="1280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7D1528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190" name="Line"/>
              <p:cNvSpPr/>
              <p:nvPr/>
            </p:nvSpPr>
            <p:spPr>
              <a:xfrm>
                <a:off x="1393876" y="3245015"/>
                <a:ext cx="191990" cy="2"/>
              </a:xfrm>
              <a:prstGeom prst="line">
                <a:avLst/>
              </a:pr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191" name="Line"/>
              <p:cNvSpPr/>
              <p:nvPr/>
            </p:nvSpPr>
            <p:spPr>
              <a:xfrm>
                <a:off x="282390" y="2668145"/>
                <a:ext cx="191989" cy="548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7D1528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192" name="Line"/>
              <p:cNvSpPr/>
              <p:nvPr/>
            </p:nvSpPr>
            <p:spPr>
              <a:xfrm>
                <a:off x="1393876" y="2668145"/>
                <a:ext cx="191990" cy="182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193" name="Line"/>
              <p:cNvSpPr/>
              <p:nvPr/>
            </p:nvSpPr>
            <p:spPr>
              <a:xfrm>
                <a:off x="1393876" y="2474802"/>
                <a:ext cx="191990" cy="182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194" name="Line"/>
              <p:cNvSpPr/>
              <p:nvPr/>
            </p:nvSpPr>
            <p:spPr>
              <a:xfrm>
                <a:off x="282390" y="2664984"/>
                <a:ext cx="191989" cy="2"/>
              </a:xfrm>
              <a:prstGeom prst="line">
                <a:avLst/>
              </a:prstGeom>
              <a:noFill/>
              <a:ln w="12700" cap="flat">
                <a:solidFill>
                  <a:srgbClr val="7D1528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195" name="Line"/>
              <p:cNvSpPr/>
              <p:nvPr/>
            </p:nvSpPr>
            <p:spPr>
              <a:xfrm>
                <a:off x="2505361" y="2088114"/>
                <a:ext cx="191990" cy="731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196" name="Line"/>
              <p:cNvSpPr/>
              <p:nvPr/>
            </p:nvSpPr>
            <p:spPr>
              <a:xfrm>
                <a:off x="2505361" y="2088114"/>
                <a:ext cx="191990" cy="365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197" name="Line"/>
              <p:cNvSpPr/>
              <p:nvPr/>
            </p:nvSpPr>
            <p:spPr>
              <a:xfrm>
                <a:off x="2505361" y="2084952"/>
                <a:ext cx="191990" cy="2"/>
              </a:xfrm>
              <a:prstGeom prst="line">
                <a:avLst/>
              </a:pr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198" name="Line"/>
              <p:cNvSpPr/>
              <p:nvPr/>
            </p:nvSpPr>
            <p:spPr>
              <a:xfrm>
                <a:off x="2505361" y="1701426"/>
                <a:ext cx="191990" cy="3658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199" name="Line"/>
              <p:cNvSpPr/>
              <p:nvPr/>
            </p:nvSpPr>
            <p:spPr>
              <a:xfrm>
                <a:off x="2505361" y="1314738"/>
                <a:ext cx="191990" cy="731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200" name="Line"/>
              <p:cNvSpPr/>
              <p:nvPr/>
            </p:nvSpPr>
            <p:spPr>
              <a:xfrm>
                <a:off x="1393876" y="1314738"/>
                <a:ext cx="191990" cy="731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201" name="Line"/>
              <p:cNvSpPr/>
              <p:nvPr/>
            </p:nvSpPr>
            <p:spPr>
              <a:xfrm>
                <a:off x="2505361" y="541363"/>
                <a:ext cx="191990" cy="365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202" name="Line"/>
              <p:cNvSpPr/>
              <p:nvPr/>
            </p:nvSpPr>
            <p:spPr>
              <a:xfrm>
                <a:off x="2505361" y="538202"/>
                <a:ext cx="191990" cy="2"/>
              </a:xfrm>
              <a:prstGeom prst="line">
                <a:avLst/>
              </a:pr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203" name="Line"/>
              <p:cNvSpPr/>
              <p:nvPr/>
            </p:nvSpPr>
            <p:spPr>
              <a:xfrm>
                <a:off x="2505361" y="154675"/>
                <a:ext cx="191990" cy="365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204" name="Line"/>
              <p:cNvSpPr/>
              <p:nvPr/>
            </p:nvSpPr>
            <p:spPr>
              <a:xfrm>
                <a:off x="1393876" y="541363"/>
                <a:ext cx="191990" cy="731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sp>
            <p:nvSpPr>
              <p:cNvPr id="205" name="Line"/>
              <p:cNvSpPr/>
              <p:nvPr/>
            </p:nvSpPr>
            <p:spPr>
              <a:xfrm>
                <a:off x="282390" y="1314738"/>
                <a:ext cx="191989" cy="1280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7D1528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ts val="700"/>
                  </a:spcBef>
                  <a:defRPr sz="9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000"/>
              </a:p>
            </p:txBody>
          </p:sp>
          <p:grpSp>
            <p:nvGrpSpPr>
              <p:cNvPr id="208" name="Group"/>
              <p:cNvGrpSpPr/>
              <p:nvPr/>
            </p:nvGrpSpPr>
            <p:grpSpPr>
              <a:xfrm>
                <a:off x="-2" y="1854066"/>
                <a:ext cx="282395" cy="1642173"/>
                <a:chOff x="-1" y="0"/>
                <a:chExt cx="282393" cy="1642171"/>
              </a:xfrm>
            </p:grpSpPr>
            <p:sp>
              <p:nvSpPr>
                <p:cNvPr id="206" name="Rectangle"/>
                <p:cNvSpPr/>
                <p:nvPr/>
              </p:nvSpPr>
              <p:spPr>
                <a:xfrm rot="16200000">
                  <a:off x="-672884" y="672883"/>
                  <a:ext cx="1628160" cy="282393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07" name="Prevention Needs &amp; Challenges"/>
                <p:cNvSpPr txBox="1"/>
                <p:nvPr/>
              </p:nvSpPr>
              <p:spPr>
                <a:xfrm rot="16200000">
                  <a:off x="-686895" y="763248"/>
                  <a:ext cx="1628160" cy="12968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Prevention Needs &amp; Challenges</a:t>
                  </a:r>
                </a:p>
              </p:txBody>
            </p:sp>
          </p:grpSp>
          <p:grpSp>
            <p:nvGrpSpPr>
              <p:cNvPr id="211" name="Group"/>
              <p:cNvGrpSpPr/>
              <p:nvPr/>
            </p:nvGrpSpPr>
            <p:grpSpPr>
              <a:xfrm>
                <a:off x="467635" y="1160061"/>
                <a:ext cx="926244" cy="309353"/>
                <a:chOff x="-1" y="-1"/>
                <a:chExt cx="926242" cy="309351"/>
              </a:xfrm>
            </p:grpSpPr>
            <p:sp>
              <p:nvSpPr>
                <p:cNvPr id="209" name="Rectangle"/>
                <p:cNvSpPr/>
                <p:nvPr/>
              </p:nvSpPr>
              <p:spPr>
                <a:xfrm>
                  <a:off x="-1" y="-1"/>
                  <a:ext cx="926241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10" name="Education"/>
                <p:cNvSpPr txBox="1"/>
                <p:nvPr/>
              </p:nvSpPr>
              <p:spPr>
                <a:xfrm>
                  <a:off x="0" y="90860"/>
                  <a:ext cx="926241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Education</a:t>
                  </a:r>
                </a:p>
              </p:txBody>
            </p:sp>
          </p:grpSp>
          <p:grpSp>
            <p:nvGrpSpPr>
              <p:cNvPr id="214" name="Group"/>
              <p:cNvGrpSpPr/>
              <p:nvPr/>
            </p:nvGrpSpPr>
            <p:grpSpPr>
              <a:xfrm>
                <a:off x="1579121" y="386686"/>
                <a:ext cx="926244" cy="309353"/>
                <a:chOff x="-1" y="-1"/>
                <a:chExt cx="926242" cy="309351"/>
              </a:xfrm>
            </p:grpSpPr>
            <p:sp>
              <p:nvSpPr>
                <p:cNvPr id="212" name="Rectangle"/>
                <p:cNvSpPr/>
                <p:nvPr/>
              </p:nvSpPr>
              <p:spPr>
                <a:xfrm>
                  <a:off x="-1" y="-1"/>
                  <a:ext cx="926241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13" name="Audience"/>
                <p:cNvSpPr txBox="1"/>
                <p:nvPr/>
              </p:nvSpPr>
              <p:spPr>
                <a:xfrm>
                  <a:off x="0" y="90860"/>
                  <a:ext cx="926241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Audience</a:t>
                  </a:r>
                </a:p>
              </p:txBody>
            </p:sp>
          </p:grpSp>
          <p:grpSp>
            <p:nvGrpSpPr>
              <p:cNvPr id="217" name="Group"/>
              <p:cNvGrpSpPr/>
              <p:nvPr/>
            </p:nvGrpSpPr>
            <p:grpSpPr>
              <a:xfrm>
                <a:off x="2690607" y="-1"/>
                <a:ext cx="926242" cy="309354"/>
                <a:chOff x="-2" y="-1"/>
                <a:chExt cx="926241" cy="309353"/>
              </a:xfrm>
            </p:grpSpPr>
            <p:sp>
              <p:nvSpPr>
                <p:cNvPr id="215" name="Rectangle"/>
                <p:cNvSpPr/>
                <p:nvPr/>
              </p:nvSpPr>
              <p:spPr>
                <a:xfrm>
                  <a:off x="-2" y="-1"/>
                  <a:ext cx="926240" cy="309353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16" name="Community"/>
                <p:cNvSpPr txBox="1"/>
                <p:nvPr/>
              </p:nvSpPr>
              <p:spPr>
                <a:xfrm>
                  <a:off x="-1" y="90861"/>
                  <a:ext cx="926240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Community</a:t>
                  </a:r>
                </a:p>
              </p:txBody>
            </p:sp>
          </p:grpSp>
          <p:grpSp>
            <p:nvGrpSpPr>
              <p:cNvPr id="220" name="Group"/>
              <p:cNvGrpSpPr/>
              <p:nvPr/>
            </p:nvGrpSpPr>
            <p:grpSpPr>
              <a:xfrm>
                <a:off x="2690607" y="386686"/>
                <a:ext cx="926242" cy="309353"/>
                <a:chOff x="-2" y="-1"/>
                <a:chExt cx="926241" cy="309351"/>
              </a:xfrm>
            </p:grpSpPr>
            <p:sp>
              <p:nvSpPr>
                <p:cNvPr id="218" name="Rectangle"/>
                <p:cNvSpPr/>
                <p:nvPr/>
              </p:nvSpPr>
              <p:spPr>
                <a:xfrm>
                  <a:off x="-2" y="-1"/>
                  <a:ext cx="926240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19" name="School"/>
                <p:cNvSpPr txBox="1"/>
                <p:nvPr/>
              </p:nvSpPr>
              <p:spPr>
                <a:xfrm>
                  <a:off x="-1" y="90860"/>
                  <a:ext cx="926240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School</a:t>
                  </a:r>
                </a:p>
              </p:txBody>
            </p:sp>
          </p:grpSp>
          <p:grpSp>
            <p:nvGrpSpPr>
              <p:cNvPr id="223" name="Group"/>
              <p:cNvGrpSpPr/>
              <p:nvPr/>
            </p:nvGrpSpPr>
            <p:grpSpPr>
              <a:xfrm>
                <a:off x="2690607" y="773374"/>
                <a:ext cx="926242" cy="309353"/>
                <a:chOff x="-2" y="-1"/>
                <a:chExt cx="926241" cy="309351"/>
              </a:xfrm>
            </p:grpSpPr>
            <p:sp>
              <p:nvSpPr>
                <p:cNvPr id="221" name="Rectangle"/>
                <p:cNvSpPr/>
                <p:nvPr/>
              </p:nvSpPr>
              <p:spPr>
                <a:xfrm>
                  <a:off x="-2" y="-1"/>
                  <a:ext cx="926240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22" name="Health Professionals"/>
                <p:cNvSpPr txBox="1"/>
                <p:nvPr/>
              </p:nvSpPr>
              <p:spPr>
                <a:xfrm>
                  <a:off x="-1" y="31953"/>
                  <a:ext cx="926240" cy="24544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Health Professionals</a:t>
                  </a:r>
                </a:p>
              </p:txBody>
            </p:sp>
          </p:grpSp>
          <p:grpSp>
            <p:nvGrpSpPr>
              <p:cNvPr id="226" name="Group"/>
              <p:cNvGrpSpPr/>
              <p:nvPr/>
            </p:nvGrpSpPr>
            <p:grpSpPr>
              <a:xfrm>
                <a:off x="1579121" y="1933437"/>
                <a:ext cx="926244" cy="309353"/>
                <a:chOff x="-1" y="-1"/>
                <a:chExt cx="926242" cy="309351"/>
              </a:xfrm>
            </p:grpSpPr>
            <p:sp>
              <p:nvSpPr>
                <p:cNvPr id="224" name="Rectangle"/>
                <p:cNvSpPr/>
                <p:nvPr/>
              </p:nvSpPr>
              <p:spPr>
                <a:xfrm>
                  <a:off x="-1" y="-1"/>
                  <a:ext cx="926241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25" name="Topic"/>
                <p:cNvSpPr txBox="1"/>
                <p:nvPr/>
              </p:nvSpPr>
              <p:spPr>
                <a:xfrm>
                  <a:off x="0" y="90860"/>
                  <a:ext cx="926241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Topic</a:t>
                  </a:r>
                </a:p>
              </p:txBody>
            </p:sp>
          </p:grpSp>
          <p:grpSp>
            <p:nvGrpSpPr>
              <p:cNvPr id="229" name="Group"/>
              <p:cNvGrpSpPr/>
              <p:nvPr/>
            </p:nvGrpSpPr>
            <p:grpSpPr>
              <a:xfrm>
                <a:off x="2690607" y="1160061"/>
                <a:ext cx="926242" cy="309353"/>
                <a:chOff x="-2" y="-1"/>
                <a:chExt cx="926241" cy="309351"/>
              </a:xfrm>
            </p:grpSpPr>
            <p:sp>
              <p:nvSpPr>
                <p:cNvPr id="227" name="Rectangle"/>
                <p:cNvSpPr/>
                <p:nvPr/>
              </p:nvSpPr>
              <p:spPr>
                <a:xfrm>
                  <a:off x="-2" y="-1"/>
                  <a:ext cx="926240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28" name="Opioid Information"/>
                <p:cNvSpPr txBox="1"/>
                <p:nvPr/>
              </p:nvSpPr>
              <p:spPr>
                <a:xfrm>
                  <a:off x="-1" y="90860"/>
                  <a:ext cx="926240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Opioid Information</a:t>
                  </a:r>
                </a:p>
              </p:txBody>
            </p:sp>
          </p:grpSp>
          <p:grpSp>
            <p:nvGrpSpPr>
              <p:cNvPr id="232" name="Group"/>
              <p:cNvGrpSpPr/>
              <p:nvPr/>
            </p:nvGrpSpPr>
            <p:grpSpPr>
              <a:xfrm>
                <a:off x="2690607" y="1546749"/>
                <a:ext cx="926242" cy="309353"/>
                <a:chOff x="-2" y="-1"/>
                <a:chExt cx="926241" cy="309351"/>
              </a:xfrm>
            </p:grpSpPr>
            <p:sp>
              <p:nvSpPr>
                <p:cNvPr id="230" name="Rectangle"/>
                <p:cNvSpPr/>
                <p:nvPr/>
              </p:nvSpPr>
              <p:spPr>
                <a:xfrm>
                  <a:off x="-2" y="-1"/>
                  <a:ext cx="926240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31" name="Opioid Overdose Response"/>
                <p:cNvSpPr txBox="1"/>
                <p:nvPr/>
              </p:nvSpPr>
              <p:spPr>
                <a:xfrm>
                  <a:off x="-1" y="31953"/>
                  <a:ext cx="926240" cy="24544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Opioid Overdose Response</a:t>
                  </a:r>
                </a:p>
              </p:txBody>
            </p:sp>
          </p:grpSp>
          <p:grpSp>
            <p:nvGrpSpPr>
              <p:cNvPr id="235" name="Group"/>
              <p:cNvGrpSpPr/>
              <p:nvPr/>
            </p:nvGrpSpPr>
            <p:grpSpPr>
              <a:xfrm>
                <a:off x="2690607" y="1933437"/>
                <a:ext cx="926242" cy="309353"/>
                <a:chOff x="-2" y="-1"/>
                <a:chExt cx="926241" cy="309351"/>
              </a:xfrm>
            </p:grpSpPr>
            <p:sp>
              <p:nvSpPr>
                <p:cNvPr id="233" name="Rectangle"/>
                <p:cNvSpPr/>
                <p:nvPr/>
              </p:nvSpPr>
              <p:spPr>
                <a:xfrm>
                  <a:off x="-2" y="-1"/>
                  <a:ext cx="926240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34" name="Cultural Norms"/>
                <p:cNvSpPr txBox="1"/>
                <p:nvPr/>
              </p:nvSpPr>
              <p:spPr>
                <a:xfrm>
                  <a:off x="-1" y="90860"/>
                  <a:ext cx="926240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Cultural Norms</a:t>
                  </a:r>
                </a:p>
              </p:txBody>
            </p:sp>
          </p:grpSp>
          <p:grpSp>
            <p:nvGrpSpPr>
              <p:cNvPr id="238" name="Group"/>
              <p:cNvGrpSpPr/>
              <p:nvPr/>
            </p:nvGrpSpPr>
            <p:grpSpPr>
              <a:xfrm>
                <a:off x="2690607" y="2320125"/>
                <a:ext cx="926242" cy="309353"/>
                <a:chOff x="-2" y="-1"/>
                <a:chExt cx="926241" cy="309351"/>
              </a:xfrm>
            </p:grpSpPr>
            <p:sp>
              <p:nvSpPr>
                <p:cNvPr id="236" name="Rectangle"/>
                <p:cNvSpPr/>
                <p:nvPr/>
              </p:nvSpPr>
              <p:spPr>
                <a:xfrm>
                  <a:off x="-2" y="-1"/>
                  <a:ext cx="926240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37" name="Stigma"/>
                <p:cNvSpPr txBox="1"/>
                <p:nvPr/>
              </p:nvSpPr>
              <p:spPr>
                <a:xfrm>
                  <a:off x="-1" y="90860"/>
                  <a:ext cx="926240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Stigma</a:t>
                  </a:r>
                </a:p>
              </p:txBody>
            </p:sp>
          </p:grpSp>
          <p:grpSp>
            <p:nvGrpSpPr>
              <p:cNvPr id="241" name="Group"/>
              <p:cNvGrpSpPr/>
              <p:nvPr/>
            </p:nvGrpSpPr>
            <p:grpSpPr>
              <a:xfrm>
                <a:off x="2690607" y="2706813"/>
                <a:ext cx="926242" cy="309353"/>
                <a:chOff x="-2" y="-1"/>
                <a:chExt cx="926241" cy="309351"/>
              </a:xfrm>
            </p:grpSpPr>
            <p:sp>
              <p:nvSpPr>
                <p:cNvPr id="239" name="Rectangle"/>
                <p:cNvSpPr/>
                <p:nvPr/>
              </p:nvSpPr>
              <p:spPr>
                <a:xfrm>
                  <a:off x="-2" y="-1"/>
                  <a:ext cx="926240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40" name="Guidelines for Staff"/>
                <p:cNvSpPr txBox="1"/>
                <p:nvPr/>
              </p:nvSpPr>
              <p:spPr>
                <a:xfrm>
                  <a:off x="-1" y="90860"/>
                  <a:ext cx="926240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 dirty="0"/>
                    <a:t>Guidelines for Staff</a:t>
                  </a:r>
                </a:p>
              </p:txBody>
            </p:sp>
          </p:grpSp>
          <p:grpSp>
            <p:nvGrpSpPr>
              <p:cNvPr id="244" name="Group"/>
              <p:cNvGrpSpPr/>
              <p:nvPr/>
            </p:nvGrpSpPr>
            <p:grpSpPr>
              <a:xfrm>
                <a:off x="467635" y="2513468"/>
                <a:ext cx="926244" cy="309353"/>
                <a:chOff x="-1" y="-1"/>
                <a:chExt cx="926242" cy="309351"/>
              </a:xfrm>
            </p:grpSpPr>
            <p:sp>
              <p:nvSpPr>
                <p:cNvPr id="242" name="Rectangle"/>
                <p:cNvSpPr/>
                <p:nvPr/>
              </p:nvSpPr>
              <p:spPr>
                <a:xfrm>
                  <a:off x="-1" y="-1"/>
                  <a:ext cx="926241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43" name="Barriers"/>
                <p:cNvSpPr txBox="1"/>
                <p:nvPr/>
              </p:nvSpPr>
              <p:spPr>
                <a:xfrm>
                  <a:off x="0" y="90860"/>
                  <a:ext cx="926241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Barriers</a:t>
                  </a:r>
                </a:p>
              </p:txBody>
            </p:sp>
          </p:grpSp>
          <p:grpSp>
            <p:nvGrpSpPr>
              <p:cNvPr id="247" name="Group"/>
              <p:cNvGrpSpPr/>
              <p:nvPr/>
            </p:nvGrpSpPr>
            <p:grpSpPr>
              <a:xfrm>
                <a:off x="1579121" y="2320125"/>
                <a:ext cx="926244" cy="309353"/>
                <a:chOff x="-1" y="-1"/>
                <a:chExt cx="926242" cy="309351"/>
              </a:xfrm>
            </p:grpSpPr>
            <p:sp>
              <p:nvSpPr>
                <p:cNvPr id="245" name="Rectangle"/>
                <p:cNvSpPr/>
                <p:nvPr/>
              </p:nvSpPr>
              <p:spPr>
                <a:xfrm>
                  <a:off x="-1" y="-1"/>
                  <a:ext cx="926241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46" name="Easy Access to Opioids"/>
                <p:cNvSpPr txBox="1"/>
                <p:nvPr/>
              </p:nvSpPr>
              <p:spPr>
                <a:xfrm>
                  <a:off x="0" y="31953"/>
                  <a:ext cx="926241" cy="24544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Easy Access to Opioids</a:t>
                  </a:r>
                </a:p>
              </p:txBody>
            </p:sp>
          </p:grpSp>
          <p:grpSp>
            <p:nvGrpSpPr>
              <p:cNvPr id="250" name="Group"/>
              <p:cNvGrpSpPr/>
              <p:nvPr/>
            </p:nvGrpSpPr>
            <p:grpSpPr>
              <a:xfrm>
                <a:off x="1579121" y="2706813"/>
                <a:ext cx="926244" cy="309353"/>
                <a:chOff x="-1" y="-1"/>
                <a:chExt cx="926242" cy="309351"/>
              </a:xfrm>
            </p:grpSpPr>
            <p:sp>
              <p:nvSpPr>
                <p:cNvPr id="248" name="Rectangle"/>
                <p:cNvSpPr/>
                <p:nvPr/>
              </p:nvSpPr>
              <p:spPr>
                <a:xfrm>
                  <a:off x="-1" y="-1"/>
                  <a:ext cx="926241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49" name="Stigma"/>
                <p:cNvSpPr txBox="1"/>
                <p:nvPr/>
              </p:nvSpPr>
              <p:spPr>
                <a:xfrm>
                  <a:off x="0" y="90860"/>
                  <a:ext cx="926241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Stigma</a:t>
                  </a:r>
                </a:p>
              </p:txBody>
            </p:sp>
          </p:grpSp>
          <p:grpSp>
            <p:nvGrpSpPr>
              <p:cNvPr id="253" name="Group"/>
              <p:cNvGrpSpPr/>
              <p:nvPr/>
            </p:nvGrpSpPr>
            <p:grpSpPr>
              <a:xfrm>
                <a:off x="467635" y="3093499"/>
                <a:ext cx="926244" cy="309353"/>
                <a:chOff x="-1" y="-1"/>
                <a:chExt cx="926242" cy="309351"/>
              </a:xfrm>
            </p:grpSpPr>
            <p:sp>
              <p:nvSpPr>
                <p:cNvPr id="251" name="Rectangle"/>
                <p:cNvSpPr/>
                <p:nvPr/>
              </p:nvSpPr>
              <p:spPr>
                <a:xfrm>
                  <a:off x="-1" y="-1"/>
                  <a:ext cx="926241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52" name="Access to  Healthcare"/>
                <p:cNvSpPr txBox="1"/>
                <p:nvPr/>
              </p:nvSpPr>
              <p:spPr>
                <a:xfrm>
                  <a:off x="0" y="31953"/>
                  <a:ext cx="926241" cy="24544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r>
                    <a:rPr sz="1000"/>
                    <a:t>Access to </a:t>
                  </a:r>
                  <a:br>
                    <a:rPr sz="1000"/>
                  </a:br>
                  <a:r>
                    <a:rPr sz="1000"/>
                    <a:t>Healthcare</a:t>
                  </a:r>
                </a:p>
              </p:txBody>
            </p:sp>
          </p:grpSp>
          <p:grpSp>
            <p:nvGrpSpPr>
              <p:cNvPr id="256" name="Group"/>
              <p:cNvGrpSpPr/>
              <p:nvPr/>
            </p:nvGrpSpPr>
            <p:grpSpPr>
              <a:xfrm>
                <a:off x="1579121" y="3093499"/>
                <a:ext cx="926244" cy="309353"/>
                <a:chOff x="-1" y="-1"/>
                <a:chExt cx="926242" cy="309351"/>
              </a:xfrm>
            </p:grpSpPr>
            <p:sp>
              <p:nvSpPr>
                <p:cNvPr id="254" name="Rectangle"/>
                <p:cNvSpPr/>
                <p:nvPr/>
              </p:nvSpPr>
              <p:spPr>
                <a:xfrm>
                  <a:off x="-1" y="-1"/>
                  <a:ext cx="926241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55" name="Mental Healthcare"/>
                <p:cNvSpPr txBox="1"/>
                <p:nvPr/>
              </p:nvSpPr>
              <p:spPr>
                <a:xfrm>
                  <a:off x="0" y="90860"/>
                  <a:ext cx="926241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Mental Healthcare</a:t>
                  </a:r>
                </a:p>
              </p:txBody>
            </p:sp>
          </p:grpSp>
          <p:grpSp>
            <p:nvGrpSpPr>
              <p:cNvPr id="259" name="Group"/>
              <p:cNvGrpSpPr/>
              <p:nvPr/>
            </p:nvGrpSpPr>
            <p:grpSpPr>
              <a:xfrm>
                <a:off x="467635" y="3866875"/>
                <a:ext cx="926244" cy="309353"/>
                <a:chOff x="-1" y="-1"/>
                <a:chExt cx="926242" cy="309351"/>
              </a:xfrm>
            </p:grpSpPr>
            <p:sp>
              <p:nvSpPr>
                <p:cNvPr id="257" name="Rectangle"/>
                <p:cNvSpPr/>
                <p:nvPr/>
              </p:nvSpPr>
              <p:spPr>
                <a:xfrm>
                  <a:off x="-1" y="-1"/>
                  <a:ext cx="926241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58" name="Healthcare Coordination"/>
                <p:cNvSpPr txBox="1"/>
                <p:nvPr/>
              </p:nvSpPr>
              <p:spPr>
                <a:xfrm>
                  <a:off x="0" y="31953"/>
                  <a:ext cx="926241" cy="24544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Healthcare Coordination</a:t>
                  </a:r>
                </a:p>
              </p:txBody>
            </p:sp>
          </p:grpSp>
          <p:grpSp>
            <p:nvGrpSpPr>
              <p:cNvPr id="262" name="Group"/>
              <p:cNvGrpSpPr/>
              <p:nvPr/>
            </p:nvGrpSpPr>
            <p:grpSpPr>
              <a:xfrm>
                <a:off x="1579121" y="3480187"/>
                <a:ext cx="926244" cy="309353"/>
                <a:chOff x="-1" y="-1"/>
                <a:chExt cx="926242" cy="309351"/>
              </a:xfrm>
            </p:grpSpPr>
            <p:sp>
              <p:nvSpPr>
                <p:cNvPr id="260" name="Rectangle"/>
                <p:cNvSpPr/>
                <p:nvPr/>
              </p:nvSpPr>
              <p:spPr>
                <a:xfrm>
                  <a:off x="-1" y="-1"/>
                  <a:ext cx="926241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61" name="Pharmacy"/>
                <p:cNvSpPr txBox="1"/>
                <p:nvPr/>
              </p:nvSpPr>
              <p:spPr>
                <a:xfrm>
                  <a:off x="0" y="90860"/>
                  <a:ext cx="926241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Pharmacy</a:t>
                  </a:r>
                </a:p>
              </p:txBody>
            </p:sp>
          </p:grpSp>
          <p:grpSp>
            <p:nvGrpSpPr>
              <p:cNvPr id="265" name="Group"/>
              <p:cNvGrpSpPr/>
              <p:nvPr/>
            </p:nvGrpSpPr>
            <p:grpSpPr>
              <a:xfrm>
                <a:off x="1579121" y="3866875"/>
                <a:ext cx="926244" cy="309353"/>
                <a:chOff x="-1" y="-1"/>
                <a:chExt cx="926242" cy="309351"/>
              </a:xfrm>
            </p:grpSpPr>
            <p:sp>
              <p:nvSpPr>
                <p:cNvPr id="263" name="Rectangle"/>
                <p:cNvSpPr/>
                <p:nvPr/>
              </p:nvSpPr>
              <p:spPr>
                <a:xfrm>
                  <a:off x="-1" y="-1"/>
                  <a:ext cx="926241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64" name="Monitoring  Programs"/>
                <p:cNvSpPr txBox="1"/>
                <p:nvPr/>
              </p:nvSpPr>
              <p:spPr>
                <a:xfrm>
                  <a:off x="0" y="31953"/>
                  <a:ext cx="926241" cy="24544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r>
                    <a:rPr sz="1000"/>
                    <a:t>Monitoring </a:t>
                  </a:r>
                  <a:br>
                    <a:rPr sz="1000"/>
                  </a:br>
                  <a:r>
                    <a:rPr sz="1000"/>
                    <a:t>Programs</a:t>
                  </a:r>
                </a:p>
              </p:txBody>
            </p:sp>
          </p:grpSp>
          <p:grpSp>
            <p:nvGrpSpPr>
              <p:cNvPr id="268" name="Group"/>
              <p:cNvGrpSpPr/>
              <p:nvPr/>
            </p:nvGrpSpPr>
            <p:grpSpPr>
              <a:xfrm>
                <a:off x="1579121" y="4253563"/>
                <a:ext cx="926244" cy="309353"/>
                <a:chOff x="-1" y="-1"/>
                <a:chExt cx="926242" cy="309351"/>
              </a:xfrm>
            </p:grpSpPr>
            <p:sp>
              <p:nvSpPr>
                <p:cNvPr id="266" name="Rectangle"/>
                <p:cNvSpPr/>
                <p:nvPr/>
              </p:nvSpPr>
              <p:spPr>
                <a:xfrm>
                  <a:off x="-1" y="-1"/>
                  <a:ext cx="926241" cy="309351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000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000"/>
                </a:p>
              </p:txBody>
            </p:sp>
            <p:sp>
              <p:nvSpPr>
                <p:cNvPr id="267" name="Pain Treatment"/>
                <p:cNvSpPr txBox="1"/>
                <p:nvPr/>
              </p:nvSpPr>
              <p:spPr>
                <a:xfrm>
                  <a:off x="0" y="90860"/>
                  <a:ext cx="926241" cy="127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713" tIns="5713" rIns="5713" bIns="5713" numCol="1" anchor="ctr">
                  <a:spAutoFit/>
                </a:bodyPr>
                <a:lstStyle>
                  <a:lvl1pPr algn="ctr" defTabSz="400050">
                    <a:lnSpc>
                      <a:spcPct val="90000"/>
                    </a:lnSpc>
                    <a:spcBef>
                      <a:spcPts val="300"/>
                    </a:spcBef>
                    <a:defRPr sz="9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000"/>
                    <a:t>Pain Treatment</a:t>
                  </a:r>
                </a:p>
              </p:txBody>
            </p:sp>
          </p:grpSp>
        </p:grpSp>
        <p:sp>
          <p:nvSpPr>
            <p:cNvPr id="271" name="Figure 1. Prevention-related themes with corresponding codes arising from focus groups conducted with healthcare providers, community members, and people who used/use opioids."/>
            <p:cNvSpPr txBox="1"/>
            <p:nvPr/>
          </p:nvSpPr>
          <p:spPr>
            <a:xfrm>
              <a:off x="3088678" y="4018390"/>
              <a:ext cx="2706450" cy="549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spcBef>
                  <a:spcPts val="1000"/>
                </a:spcBef>
                <a:defRPr sz="1000" i="1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sz="1050" dirty="0"/>
                <a:t>Figure 1. Prevention-related themes with corresponding codes arising from focus groups conducted with healthcare providers, community members, and people who used/use opioids.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9016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Need Assessment Overview: Treatment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defTabSz="379474">
              <a:defRPr sz="3600"/>
            </a:lvl1pPr>
          </a:lstStyle>
          <a:p>
            <a:r>
              <a:rPr lang="en-US" dirty="0"/>
              <a:t>Need Assessment Overview: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2FBA6-D368-E448-8A32-EA29896A6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31" name="Group 12"/>
          <p:cNvGrpSpPr/>
          <p:nvPr/>
        </p:nvGrpSpPr>
        <p:grpSpPr>
          <a:xfrm>
            <a:off x="3756869" y="1652890"/>
            <a:ext cx="5956626" cy="4167513"/>
            <a:chOff x="426716" y="-4"/>
            <a:chExt cx="5956625" cy="4167512"/>
          </a:xfrm>
        </p:grpSpPr>
        <p:grpSp>
          <p:nvGrpSpPr>
            <p:cNvPr id="327" name="다이어그램 2"/>
            <p:cNvGrpSpPr/>
            <p:nvPr/>
          </p:nvGrpSpPr>
          <p:grpSpPr>
            <a:xfrm>
              <a:off x="426716" y="-4"/>
              <a:ext cx="3531291" cy="4127122"/>
              <a:chOff x="-2056" y="-4"/>
              <a:chExt cx="3531289" cy="4127121"/>
            </a:xfrm>
          </p:grpSpPr>
          <p:sp>
            <p:nvSpPr>
              <p:cNvPr id="276" name="Line"/>
              <p:cNvSpPr/>
              <p:nvPr/>
            </p:nvSpPr>
            <p:spPr>
              <a:xfrm>
                <a:off x="397792" y="2685112"/>
                <a:ext cx="260954" cy="1243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7D1528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22250">
                  <a:lnSpc>
                    <a:spcPct val="90000"/>
                  </a:lnSpc>
                  <a:spcBef>
                    <a:spcPts val="700"/>
                  </a:spcBef>
                  <a:defRPr sz="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700"/>
              </a:p>
            </p:txBody>
          </p:sp>
          <p:sp>
            <p:nvSpPr>
              <p:cNvPr id="277" name="Line"/>
              <p:cNvSpPr/>
              <p:nvPr/>
            </p:nvSpPr>
            <p:spPr>
              <a:xfrm>
                <a:off x="397792" y="2685112"/>
                <a:ext cx="260954" cy="745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7D1528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22250">
                  <a:lnSpc>
                    <a:spcPct val="90000"/>
                  </a:lnSpc>
                  <a:spcBef>
                    <a:spcPts val="700"/>
                  </a:spcBef>
                  <a:defRPr sz="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700"/>
              </a:p>
            </p:txBody>
          </p:sp>
          <p:sp>
            <p:nvSpPr>
              <p:cNvPr id="278" name="Line"/>
              <p:cNvSpPr/>
              <p:nvPr/>
            </p:nvSpPr>
            <p:spPr>
              <a:xfrm>
                <a:off x="397792" y="2685112"/>
                <a:ext cx="260954" cy="248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7D1528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22250">
                  <a:lnSpc>
                    <a:spcPct val="90000"/>
                  </a:lnSpc>
                  <a:spcBef>
                    <a:spcPts val="700"/>
                  </a:spcBef>
                  <a:defRPr sz="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700"/>
              </a:p>
            </p:txBody>
          </p:sp>
          <p:sp>
            <p:nvSpPr>
              <p:cNvPr id="279" name="Line"/>
              <p:cNvSpPr/>
              <p:nvPr/>
            </p:nvSpPr>
            <p:spPr>
              <a:xfrm>
                <a:off x="397792" y="2436490"/>
                <a:ext cx="260954" cy="248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7D1528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22250">
                  <a:lnSpc>
                    <a:spcPct val="90000"/>
                  </a:lnSpc>
                  <a:spcBef>
                    <a:spcPts val="700"/>
                  </a:spcBef>
                  <a:defRPr sz="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700"/>
              </a:p>
            </p:txBody>
          </p:sp>
          <p:sp>
            <p:nvSpPr>
              <p:cNvPr id="280" name="Line"/>
              <p:cNvSpPr/>
              <p:nvPr/>
            </p:nvSpPr>
            <p:spPr>
              <a:xfrm>
                <a:off x="397792" y="1939248"/>
                <a:ext cx="260954" cy="745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7D1528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22250">
                  <a:lnSpc>
                    <a:spcPct val="90000"/>
                  </a:lnSpc>
                  <a:spcBef>
                    <a:spcPts val="700"/>
                  </a:spcBef>
                  <a:defRPr sz="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700"/>
              </a:p>
            </p:txBody>
          </p:sp>
          <p:sp>
            <p:nvSpPr>
              <p:cNvPr id="281" name="Line"/>
              <p:cNvSpPr/>
              <p:nvPr/>
            </p:nvSpPr>
            <p:spPr>
              <a:xfrm>
                <a:off x="1963510" y="1442004"/>
                <a:ext cx="260955" cy="1243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22250">
                  <a:lnSpc>
                    <a:spcPct val="90000"/>
                  </a:lnSpc>
                  <a:spcBef>
                    <a:spcPts val="700"/>
                  </a:spcBef>
                  <a:defRPr sz="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700"/>
              </a:p>
            </p:txBody>
          </p:sp>
          <p:sp>
            <p:nvSpPr>
              <p:cNvPr id="282" name="Line"/>
              <p:cNvSpPr/>
              <p:nvPr/>
            </p:nvSpPr>
            <p:spPr>
              <a:xfrm>
                <a:off x="1963510" y="1442004"/>
                <a:ext cx="260955" cy="745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22250">
                  <a:lnSpc>
                    <a:spcPct val="90000"/>
                  </a:lnSpc>
                  <a:spcBef>
                    <a:spcPts val="700"/>
                  </a:spcBef>
                  <a:defRPr sz="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700"/>
              </a:p>
            </p:txBody>
          </p:sp>
          <p:sp>
            <p:nvSpPr>
              <p:cNvPr id="283" name="Line"/>
              <p:cNvSpPr/>
              <p:nvPr/>
            </p:nvSpPr>
            <p:spPr>
              <a:xfrm>
                <a:off x="1963510" y="1442004"/>
                <a:ext cx="260955" cy="248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22250">
                  <a:lnSpc>
                    <a:spcPct val="90000"/>
                  </a:lnSpc>
                  <a:spcBef>
                    <a:spcPts val="700"/>
                  </a:spcBef>
                  <a:defRPr sz="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700"/>
              </a:p>
            </p:txBody>
          </p:sp>
          <p:sp>
            <p:nvSpPr>
              <p:cNvPr id="284" name="Line"/>
              <p:cNvSpPr/>
              <p:nvPr/>
            </p:nvSpPr>
            <p:spPr>
              <a:xfrm>
                <a:off x="1963510" y="1193382"/>
                <a:ext cx="260955" cy="248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22250">
                  <a:lnSpc>
                    <a:spcPct val="90000"/>
                  </a:lnSpc>
                  <a:spcBef>
                    <a:spcPts val="700"/>
                  </a:spcBef>
                  <a:defRPr sz="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700"/>
              </a:p>
            </p:txBody>
          </p:sp>
          <p:sp>
            <p:nvSpPr>
              <p:cNvPr id="285" name="Line"/>
              <p:cNvSpPr/>
              <p:nvPr/>
            </p:nvSpPr>
            <p:spPr>
              <a:xfrm>
                <a:off x="1963510" y="696140"/>
                <a:ext cx="260955" cy="745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22250">
                  <a:lnSpc>
                    <a:spcPct val="90000"/>
                  </a:lnSpc>
                  <a:spcBef>
                    <a:spcPts val="700"/>
                  </a:spcBef>
                  <a:defRPr sz="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700"/>
              </a:p>
            </p:txBody>
          </p:sp>
          <p:sp>
            <p:nvSpPr>
              <p:cNvPr id="286" name="Line"/>
              <p:cNvSpPr/>
              <p:nvPr/>
            </p:nvSpPr>
            <p:spPr>
              <a:xfrm>
                <a:off x="1963510" y="198897"/>
                <a:ext cx="260955" cy="1243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22250">
                  <a:lnSpc>
                    <a:spcPct val="90000"/>
                  </a:lnSpc>
                  <a:spcBef>
                    <a:spcPts val="700"/>
                  </a:spcBef>
                  <a:defRPr sz="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700"/>
              </a:p>
            </p:txBody>
          </p:sp>
          <p:sp>
            <p:nvSpPr>
              <p:cNvPr id="287" name="Line"/>
              <p:cNvSpPr/>
              <p:nvPr/>
            </p:nvSpPr>
            <p:spPr>
              <a:xfrm>
                <a:off x="397792" y="1442004"/>
                <a:ext cx="260954" cy="1243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7D1528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222250">
                  <a:lnSpc>
                    <a:spcPct val="90000"/>
                  </a:lnSpc>
                  <a:spcBef>
                    <a:spcPts val="700"/>
                  </a:spcBef>
                  <a:defRPr sz="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sz="700"/>
              </a:p>
            </p:txBody>
          </p:sp>
          <p:grpSp>
            <p:nvGrpSpPr>
              <p:cNvPr id="290" name="Group"/>
              <p:cNvGrpSpPr/>
              <p:nvPr/>
            </p:nvGrpSpPr>
            <p:grpSpPr>
              <a:xfrm>
                <a:off x="-2056" y="1638284"/>
                <a:ext cx="401905" cy="2093659"/>
                <a:chOff x="-2054" y="1"/>
                <a:chExt cx="401904" cy="2093658"/>
              </a:xfrm>
            </p:grpSpPr>
            <p:sp>
              <p:nvSpPr>
                <p:cNvPr id="288" name="Rectangle"/>
                <p:cNvSpPr/>
                <p:nvPr/>
              </p:nvSpPr>
              <p:spPr>
                <a:xfrm rot="16200000">
                  <a:off x="-847931" y="847931"/>
                  <a:ext cx="2093656" cy="397796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8895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400"/>
                </a:p>
              </p:txBody>
            </p:sp>
            <p:sp>
              <p:nvSpPr>
                <p:cNvPr id="289" name="Treatment Needs &amp; Challenges"/>
                <p:cNvSpPr txBox="1"/>
                <p:nvPr/>
              </p:nvSpPr>
              <p:spPr>
                <a:xfrm rot="16200000">
                  <a:off x="-847931" y="845878"/>
                  <a:ext cx="2093658" cy="4019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985" tIns="6985" rIns="6985" bIns="6985" numCol="1" anchor="ctr">
                  <a:spAutoFit/>
                </a:bodyPr>
                <a:lstStyle>
                  <a:lvl1pPr algn="ctr" defTabSz="488950">
                    <a:lnSpc>
                      <a:spcPct val="90000"/>
                    </a:lnSpc>
                    <a:spcBef>
                      <a:spcPts val="400"/>
                    </a:spcBef>
                    <a:defRPr sz="110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400"/>
                    <a:t>Treatment Needs &amp; Challenges</a:t>
                  </a:r>
                </a:p>
              </p:txBody>
            </p:sp>
          </p:grpSp>
          <p:grpSp>
            <p:nvGrpSpPr>
              <p:cNvPr id="293" name="Group"/>
              <p:cNvGrpSpPr/>
              <p:nvPr/>
            </p:nvGrpSpPr>
            <p:grpSpPr>
              <a:xfrm>
                <a:off x="658743" y="1243105"/>
                <a:ext cx="1304771" cy="397796"/>
                <a:chOff x="-2" y="-1"/>
                <a:chExt cx="1304770" cy="397794"/>
              </a:xfrm>
            </p:grpSpPr>
            <p:sp>
              <p:nvSpPr>
                <p:cNvPr id="291" name="Rectangle"/>
                <p:cNvSpPr/>
                <p:nvPr/>
              </p:nvSpPr>
              <p:spPr>
                <a:xfrm>
                  <a:off x="-2" y="-1"/>
                  <a:ext cx="1304769" cy="397794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400"/>
                </a:p>
              </p:txBody>
            </p:sp>
            <p:sp>
              <p:nvSpPr>
                <p:cNvPr id="292" name="Barriers"/>
                <p:cNvSpPr txBox="1"/>
                <p:nvPr/>
              </p:nvSpPr>
              <p:spPr>
                <a:xfrm>
                  <a:off x="-1" y="116312"/>
                  <a:ext cx="1304769" cy="1651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100"/>
                    <a:t>Barriers</a:t>
                  </a:r>
                </a:p>
              </p:txBody>
            </p:sp>
          </p:grpSp>
          <p:grpSp>
            <p:nvGrpSpPr>
              <p:cNvPr id="296" name="Group"/>
              <p:cNvGrpSpPr/>
              <p:nvPr/>
            </p:nvGrpSpPr>
            <p:grpSpPr>
              <a:xfrm>
                <a:off x="2224462" y="-4"/>
                <a:ext cx="1304771" cy="397797"/>
                <a:chOff x="-2" y="-2"/>
                <a:chExt cx="1304770" cy="397796"/>
              </a:xfrm>
            </p:grpSpPr>
            <p:sp>
              <p:nvSpPr>
                <p:cNvPr id="294" name="Rectangle"/>
                <p:cNvSpPr/>
                <p:nvPr/>
              </p:nvSpPr>
              <p:spPr>
                <a:xfrm>
                  <a:off x="-2" y="-2"/>
                  <a:ext cx="1304769" cy="397796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400"/>
                </a:p>
              </p:txBody>
            </p:sp>
            <p:sp>
              <p:nvSpPr>
                <p:cNvPr id="295" name="Financial"/>
                <p:cNvSpPr txBox="1"/>
                <p:nvPr/>
              </p:nvSpPr>
              <p:spPr>
                <a:xfrm>
                  <a:off x="-1" y="116313"/>
                  <a:ext cx="1304769" cy="165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100"/>
                    <a:t>Financial</a:t>
                  </a:r>
                </a:p>
              </p:txBody>
            </p:sp>
          </p:grpSp>
          <p:grpSp>
            <p:nvGrpSpPr>
              <p:cNvPr id="299" name="Group"/>
              <p:cNvGrpSpPr/>
              <p:nvPr/>
            </p:nvGrpSpPr>
            <p:grpSpPr>
              <a:xfrm>
                <a:off x="2224462" y="497241"/>
                <a:ext cx="1304771" cy="397796"/>
                <a:chOff x="-2" y="-1"/>
                <a:chExt cx="1304770" cy="397794"/>
              </a:xfrm>
            </p:grpSpPr>
            <p:sp>
              <p:nvSpPr>
                <p:cNvPr id="297" name="Rectangle"/>
                <p:cNvSpPr/>
                <p:nvPr/>
              </p:nvSpPr>
              <p:spPr>
                <a:xfrm>
                  <a:off x="-2" y="-1"/>
                  <a:ext cx="1304769" cy="397794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400"/>
                </a:p>
              </p:txBody>
            </p:sp>
            <p:sp>
              <p:nvSpPr>
                <p:cNvPr id="298" name="Transportation"/>
                <p:cNvSpPr txBox="1"/>
                <p:nvPr/>
              </p:nvSpPr>
              <p:spPr>
                <a:xfrm>
                  <a:off x="-1" y="116312"/>
                  <a:ext cx="1304769" cy="1651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100"/>
                    <a:t>Transportation</a:t>
                  </a:r>
                </a:p>
              </p:txBody>
            </p:sp>
          </p:grpSp>
          <p:grpSp>
            <p:nvGrpSpPr>
              <p:cNvPr id="302" name="Group"/>
              <p:cNvGrpSpPr/>
              <p:nvPr/>
            </p:nvGrpSpPr>
            <p:grpSpPr>
              <a:xfrm>
                <a:off x="2224462" y="994483"/>
                <a:ext cx="1304771" cy="397796"/>
                <a:chOff x="-2" y="-1"/>
                <a:chExt cx="1304770" cy="397794"/>
              </a:xfrm>
            </p:grpSpPr>
            <p:sp>
              <p:nvSpPr>
                <p:cNvPr id="300" name="Rectangle"/>
                <p:cNvSpPr/>
                <p:nvPr/>
              </p:nvSpPr>
              <p:spPr>
                <a:xfrm>
                  <a:off x="-2" y="-1"/>
                  <a:ext cx="1304769" cy="397794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400"/>
                </a:p>
              </p:txBody>
            </p:sp>
            <p:sp>
              <p:nvSpPr>
                <p:cNvPr id="301" name="Stigma"/>
                <p:cNvSpPr txBox="1"/>
                <p:nvPr/>
              </p:nvSpPr>
              <p:spPr>
                <a:xfrm>
                  <a:off x="-1" y="116312"/>
                  <a:ext cx="1304769" cy="1651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100"/>
                    <a:t>Stigma</a:t>
                  </a:r>
                </a:p>
              </p:txBody>
            </p:sp>
          </p:grpSp>
          <p:grpSp>
            <p:nvGrpSpPr>
              <p:cNvPr id="305" name="Group"/>
              <p:cNvGrpSpPr/>
              <p:nvPr/>
            </p:nvGrpSpPr>
            <p:grpSpPr>
              <a:xfrm>
                <a:off x="2224462" y="1491727"/>
                <a:ext cx="1304771" cy="397796"/>
                <a:chOff x="-2" y="-1"/>
                <a:chExt cx="1304770" cy="397794"/>
              </a:xfrm>
            </p:grpSpPr>
            <p:sp>
              <p:nvSpPr>
                <p:cNvPr id="303" name="Rectangle"/>
                <p:cNvSpPr/>
                <p:nvPr/>
              </p:nvSpPr>
              <p:spPr>
                <a:xfrm>
                  <a:off x="-2" y="-1"/>
                  <a:ext cx="1304769" cy="397794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400"/>
                </a:p>
              </p:txBody>
            </p:sp>
            <p:sp>
              <p:nvSpPr>
                <p:cNvPr id="304" name="Lack of Motivation"/>
                <p:cNvSpPr txBox="1"/>
                <p:nvPr/>
              </p:nvSpPr>
              <p:spPr>
                <a:xfrm>
                  <a:off x="-1" y="116312"/>
                  <a:ext cx="1304769" cy="1651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100" dirty="0"/>
                    <a:t>Lack of Motivation</a:t>
                  </a:r>
                </a:p>
              </p:txBody>
            </p:sp>
          </p:grpSp>
          <p:grpSp>
            <p:nvGrpSpPr>
              <p:cNvPr id="308" name="Group"/>
              <p:cNvGrpSpPr/>
              <p:nvPr/>
            </p:nvGrpSpPr>
            <p:grpSpPr>
              <a:xfrm>
                <a:off x="2224462" y="1988970"/>
                <a:ext cx="1304771" cy="397796"/>
                <a:chOff x="-2" y="-1"/>
                <a:chExt cx="1304770" cy="397794"/>
              </a:xfrm>
            </p:grpSpPr>
            <p:sp>
              <p:nvSpPr>
                <p:cNvPr id="306" name="Rectangle"/>
                <p:cNvSpPr/>
                <p:nvPr/>
              </p:nvSpPr>
              <p:spPr>
                <a:xfrm>
                  <a:off x="-2" y="-1"/>
                  <a:ext cx="1304769" cy="397794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400"/>
                </a:p>
              </p:txBody>
            </p:sp>
            <p:sp>
              <p:nvSpPr>
                <p:cNvPr id="307" name="Lack of Treatment Resources"/>
                <p:cNvSpPr txBox="1"/>
                <p:nvPr/>
              </p:nvSpPr>
              <p:spPr>
                <a:xfrm>
                  <a:off x="-1" y="40137"/>
                  <a:ext cx="1304769" cy="3175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100"/>
                    <a:t>Lack of Treatment Resources</a:t>
                  </a:r>
                </a:p>
              </p:txBody>
            </p:sp>
          </p:grpSp>
          <p:grpSp>
            <p:nvGrpSpPr>
              <p:cNvPr id="311" name="Group"/>
              <p:cNvGrpSpPr/>
              <p:nvPr/>
            </p:nvGrpSpPr>
            <p:grpSpPr>
              <a:xfrm>
                <a:off x="2224462" y="2486212"/>
                <a:ext cx="1304771" cy="397796"/>
                <a:chOff x="-2" y="-1"/>
                <a:chExt cx="1304770" cy="397794"/>
              </a:xfrm>
            </p:grpSpPr>
            <p:sp>
              <p:nvSpPr>
                <p:cNvPr id="309" name="Rectangle"/>
                <p:cNvSpPr/>
                <p:nvPr/>
              </p:nvSpPr>
              <p:spPr>
                <a:xfrm>
                  <a:off x="-2" y="-1"/>
                  <a:ext cx="1304769" cy="397794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400"/>
                </a:p>
              </p:txBody>
            </p:sp>
            <p:sp>
              <p:nvSpPr>
                <p:cNvPr id="310" name="Length of Care"/>
                <p:cNvSpPr txBox="1"/>
                <p:nvPr/>
              </p:nvSpPr>
              <p:spPr>
                <a:xfrm>
                  <a:off x="-1" y="116312"/>
                  <a:ext cx="1304769" cy="1651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100"/>
                    <a:t>Length of Care</a:t>
                  </a:r>
                </a:p>
              </p:txBody>
            </p:sp>
          </p:grpSp>
          <p:grpSp>
            <p:nvGrpSpPr>
              <p:cNvPr id="314" name="Group"/>
              <p:cNvGrpSpPr/>
              <p:nvPr/>
            </p:nvGrpSpPr>
            <p:grpSpPr>
              <a:xfrm>
                <a:off x="658743" y="1740348"/>
                <a:ext cx="1304771" cy="397796"/>
                <a:chOff x="-2" y="-1"/>
                <a:chExt cx="1304770" cy="397794"/>
              </a:xfrm>
            </p:grpSpPr>
            <p:sp>
              <p:nvSpPr>
                <p:cNvPr id="312" name="Rectangle"/>
                <p:cNvSpPr/>
                <p:nvPr/>
              </p:nvSpPr>
              <p:spPr>
                <a:xfrm>
                  <a:off x="-2" y="-1"/>
                  <a:ext cx="1304769" cy="397794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400"/>
                </a:p>
              </p:txBody>
            </p:sp>
            <p:sp>
              <p:nvSpPr>
                <p:cNvPr id="313" name="Healthcare Coordination"/>
                <p:cNvSpPr txBox="1"/>
                <p:nvPr/>
              </p:nvSpPr>
              <p:spPr>
                <a:xfrm>
                  <a:off x="-1" y="40137"/>
                  <a:ext cx="1304769" cy="3175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100"/>
                    <a:t>Healthcare Coordination</a:t>
                  </a:r>
                </a:p>
              </p:txBody>
            </p:sp>
          </p:grpSp>
          <p:grpSp>
            <p:nvGrpSpPr>
              <p:cNvPr id="317" name="Group"/>
              <p:cNvGrpSpPr/>
              <p:nvPr/>
            </p:nvGrpSpPr>
            <p:grpSpPr>
              <a:xfrm>
                <a:off x="658743" y="2237592"/>
                <a:ext cx="1304771" cy="397796"/>
                <a:chOff x="-2" y="-1"/>
                <a:chExt cx="1304770" cy="397794"/>
              </a:xfrm>
            </p:grpSpPr>
            <p:sp>
              <p:nvSpPr>
                <p:cNvPr id="315" name="Rectangle"/>
                <p:cNvSpPr/>
                <p:nvPr/>
              </p:nvSpPr>
              <p:spPr>
                <a:xfrm>
                  <a:off x="-2" y="-1"/>
                  <a:ext cx="1304769" cy="397794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400"/>
                </a:p>
              </p:txBody>
            </p:sp>
            <p:sp>
              <p:nvSpPr>
                <p:cNvPr id="316" name="Governmental Action"/>
                <p:cNvSpPr txBox="1"/>
                <p:nvPr/>
              </p:nvSpPr>
              <p:spPr>
                <a:xfrm>
                  <a:off x="-1" y="116312"/>
                  <a:ext cx="1304769" cy="1651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100"/>
                    <a:t>Governmental Action</a:t>
                  </a:r>
                </a:p>
              </p:txBody>
            </p:sp>
          </p:grpSp>
          <p:grpSp>
            <p:nvGrpSpPr>
              <p:cNvPr id="320" name="Group"/>
              <p:cNvGrpSpPr/>
              <p:nvPr/>
            </p:nvGrpSpPr>
            <p:grpSpPr>
              <a:xfrm>
                <a:off x="658743" y="2734834"/>
                <a:ext cx="1304771" cy="397796"/>
                <a:chOff x="-2" y="-1"/>
                <a:chExt cx="1304770" cy="397794"/>
              </a:xfrm>
            </p:grpSpPr>
            <p:sp>
              <p:nvSpPr>
                <p:cNvPr id="318" name="Rectangle"/>
                <p:cNvSpPr/>
                <p:nvPr/>
              </p:nvSpPr>
              <p:spPr>
                <a:xfrm>
                  <a:off x="-2" y="-1"/>
                  <a:ext cx="1304769" cy="397794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400"/>
                </a:p>
              </p:txBody>
            </p:sp>
            <p:sp>
              <p:nvSpPr>
                <p:cNvPr id="319" name="Reimbursement"/>
                <p:cNvSpPr txBox="1"/>
                <p:nvPr/>
              </p:nvSpPr>
              <p:spPr>
                <a:xfrm>
                  <a:off x="-1" y="116312"/>
                  <a:ext cx="1304769" cy="1651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100"/>
                    <a:t>Reimbursement</a:t>
                  </a:r>
                </a:p>
              </p:txBody>
            </p:sp>
          </p:grpSp>
          <p:grpSp>
            <p:nvGrpSpPr>
              <p:cNvPr id="323" name="Group"/>
              <p:cNvGrpSpPr/>
              <p:nvPr/>
            </p:nvGrpSpPr>
            <p:grpSpPr>
              <a:xfrm>
                <a:off x="658743" y="3232078"/>
                <a:ext cx="1304771" cy="397797"/>
                <a:chOff x="-2" y="-2"/>
                <a:chExt cx="1304770" cy="397796"/>
              </a:xfrm>
            </p:grpSpPr>
            <p:sp>
              <p:nvSpPr>
                <p:cNvPr id="321" name="Rectangle"/>
                <p:cNvSpPr/>
                <p:nvPr/>
              </p:nvSpPr>
              <p:spPr>
                <a:xfrm>
                  <a:off x="-2" y="-2"/>
                  <a:ext cx="1304769" cy="397796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400"/>
                </a:p>
              </p:txBody>
            </p:sp>
            <p:sp>
              <p:nvSpPr>
                <p:cNvPr id="322" name="Family Support"/>
                <p:cNvSpPr txBox="1"/>
                <p:nvPr/>
              </p:nvSpPr>
              <p:spPr>
                <a:xfrm>
                  <a:off x="-1" y="116313"/>
                  <a:ext cx="1304769" cy="165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100"/>
                    <a:t>Family Support</a:t>
                  </a:r>
                </a:p>
              </p:txBody>
            </p:sp>
          </p:grpSp>
          <p:grpSp>
            <p:nvGrpSpPr>
              <p:cNvPr id="326" name="Group"/>
              <p:cNvGrpSpPr/>
              <p:nvPr/>
            </p:nvGrpSpPr>
            <p:grpSpPr>
              <a:xfrm>
                <a:off x="658743" y="3729320"/>
                <a:ext cx="1304771" cy="397797"/>
                <a:chOff x="-2" y="-2"/>
                <a:chExt cx="1304770" cy="397796"/>
              </a:xfrm>
            </p:grpSpPr>
            <p:sp>
              <p:nvSpPr>
                <p:cNvPr id="324" name="Rectangle"/>
                <p:cNvSpPr/>
                <p:nvPr/>
              </p:nvSpPr>
              <p:spPr>
                <a:xfrm>
                  <a:off x="-2" y="-2"/>
                  <a:ext cx="1304769" cy="397796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400"/>
                </a:p>
              </p:txBody>
            </p:sp>
            <p:sp>
              <p:nvSpPr>
                <p:cNvPr id="325" name="Support Group"/>
                <p:cNvSpPr txBox="1"/>
                <p:nvPr/>
              </p:nvSpPr>
              <p:spPr>
                <a:xfrm>
                  <a:off x="-1" y="116313"/>
                  <a:ext cx="1304769" cy="165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100"/>
                    <a:t>Support Group</a:t>
                  </a:r>
                </a:p>
              </p:txBody>
            </p:sp>
          </p:grpSp>
        </p:grpSp>
        <p:sp>
          <p:nvSpPr>
            <p:cNvPr id="329" name="Figure 2. Treatment-related themes with corresponding codes arising from focus groups conducted with healthcare providers, community members, and people who used/use opioids."/>
            <p:cNvSpPr txBox="1"/>
            <p:nvPr/>
          </p:nvSpPr>
          <p:spPr>
            <a:xfrm>
              <a:off x="3305620" y="3490400"/>
              <a:ext cx="3077721" cy="677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spcBef>
                  <a:spcPts val="1000"/>
                </a:spcBef>
                <a:defRPr sz="1000" i="1">
                  <a:solidFill>
                    <a:srgbClr val="58101C"/>
                  </a:solidFill>
                  <a:uFill>
                    <a:solidFill>
                      <a:srgbClr val="58101C"/>
                    </a:solidFill>
                  </a:u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sz="1100"/>
                <a:t>Figure 2. </a:t>
              </a:r>
              <a:r>
                <a: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Treatment-related themes with corresponding codes arising from focus groups conducted with healthcare providers, community members, and people who used/use opioids.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959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Need Assessment Overview: Recovery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defTabSz="393191">
              <a:defRPr sz="3700"/>
            </a:lvl1pPr>
          </a:lstStyle>
          <a:p>
            <a:r>
              <a:rPr lang="en-US" dirty="0"/>
              <a:t>Need Assessment Overview: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0D4E0-1E28-854F-8617-8B9948E11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/>
          </a:p>
        </p:txBody>
      </p:sp>
      <p:grpSp>
        <p:nvGrpSpPr>
          <p:cNvPr id="361" name="Group 13"/>
          <p:cNvGrpSpPr/>
          <p:nvPr/>
        </p:nvGrpSpPr>
        <p:grpSpPr>
          <a:xfrm>
            <a:off x="2950675" y="1835611"/>
            <a:ext cx="7043556" cy="4618421"/>
            <a:chOff x="-3" y="-3"/>
            <a:chExt cx="6257492" cy="3576679"/>
          </a:xfrm>
        </p:grpSpPr>
        <p:grpSp>
          <p:nvGrpSpPr>
            <p:cNvPr id="357" name="다이어그램 3"/>
            <p:cNvGrpSpPr/>
            <p:nvPr/>
          </p:nvGrpSpPr>
          <p:grpSpPr>
            <a:xfrm>
              <a:off x="-3" y="-3"/>
              <a:ext cx="5166669" cy="2888867"/>
              <a:chOff x="-2" y="-2"/>
              <a:chExt cx="5166668" cy="2888865"/>
            </a:xfrm>
          </p:grpSpPr>
          <p:sp>
            <p:nvSpPr>
              <p:cNvPr id="334" name="Line"/>
              <p:cNvSpPr/>
              <p:nvPr/>
            </p:nvSpPr>
            <p:spPr>
              <a:xfrm>
                <a:off x="845858" y="1444429"/>
                <a:ext cx="360069" cy="686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7D1528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700"/>
                  </a:spcBef>
                  <a:defRPr sz="10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200"/>
              </a:p>
            </p:txBody>
          </p:sp>
          <p:sp>
            <p:nvSpPr>
              <p:cNvPr id="335" name="Line"/>
              <p:cNvSpPr/>
              <p:nvPr/>
            </p:nvSpPr>
            <p:spPr>
              <a:xfrm>
                <a:off x="845858" y="1444429"/>
                <a:ext cx="360069" cy="2"/>
              </a:xfrm>
              <a:prstGeom prst="line">
                <a:avLst/>
              </a:prstGeom>
              <a:noFill/>
              <a:ln w="12700" cap="flat">
                <a:solidFill>
                  <a:srgbClr val="7D1528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2800"/>
              </a:p>
            </p:txBody>
          </p:sp>
          <p:sp>
            <p:nvSpPr>
              <p:cNvPr id="336" name="Line"/>
              <p:cNvSpPr/>
              <p:nvPr/>
            </p:nvSpPr>
            <p:spPr>
              <a:xfrm>
                <a:off x="3006262" y="758325"/>
                <a:ext cx="360069" cy="34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700"/>
                  </a:spcBef>
                  <a:defRPr sz="10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200"/>
              </a:p>
            </p:txBody>
          </p:sp>
          <p:sp>
            <p:nvSpPr>
              <p:cNvPr id="337" name="Line"/>
              <p:cNvSpPr/>
              <p:nvPr/>
            </p:nvSpPr>
            <p:spPr>
              <a:xfrm>
                <a:off x="3006262" y="415272"/>
                <a:ext cx="360069" cy="34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8F182D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700"/>
                  </a:spcBef>
                  <a:defRPr sz="10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200"/>
              </a:p>
            </p:txBody>
          </p:sp>
          <p:sp>
            <p:nvSpPr>
              <p:cNvPr id="338" name="Line"/>
              <p:cNvSpPr/>
              <p:nvPr/>
            </p:nvSpPr>
            <p:spPr>
              <a:xfrm>
                <a:off x="845858" y="758325"/>
                <a:ext cx="360069" cy="686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10800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7D1528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700"/>
                  </a:spcBef>
                  <a:defRPr sz="10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200"/>
              </a:p>
            </p:txBody>
          </p:sp>
          <p:grpSp>
            <p:nvGrpSpPr>
              <p:cNvPr id="341" name="Group"/>
              <p:cNvGrpSpPr/>
              <p:nvPr/>
            </p:nvGrpSpPr>
            <p:grpSpPr>
              <a:xfrm>
                <a:off x="-2" y="-2"/>
                <a:ext cx="845865" cy="2888865"/>
                <a:chOff x="-1" y="0"/>
                <a:chExt cx="845864" cy="2888863"/>
              </a:xfrm>
            </p:grpSpPr>
            <p:sp>
              <p:nvSpPr>
                <p:cNvPr id="339" name="Rectangle"/>
                <p:cNvSpPr/>
                <p:nvPr/>
              </p:nvSpPr>
              <p:spPr>
                <a:xfrm rot="16200000">
                  <a:off x="-1021501" y="1021500"/>
                  <a:ext cx="2888863" cy="845864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800"/>
                </a:p>
              </p:txBody>
            </p:sp>
            <p:sp>
              <p:nvSpPr>
                <p:cNvPr id="340" name="Recovery Needs &amp;…"/>
                <p:cNvSpPr txBox="1"/>
                <p:nvPr/>
              </p:nvSpPr>
              <p:spPr>
                <a:xfrm rot="16200000">
                  <a:off x="-1021501" y="1268298"/>
                  <a:ext cx="2888863" cy="3522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r>
                    <a:rPr sz="1200" dirty="0"/>
                    <a:t>Recovery Needs &amp;</a:t>
                  </a:r>
                </a:p>
                <a:p>
                  <a: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r>
                    <a:rPr sz="1200" dirty="0"/>
                    <a:t> Challenges</a:t>
                  </a:r>
                </a:p>
              </p:txBody>
            </p:sp>
          </p:grpSp>
          <p:grpSp>
            <p:nvGrpSpPr>
              <p:cNvPr id="344" name="Group"/>
              <p:cNvGrpSpPr/>
              <p:nvPr/>
            </p:nvGrpSpPr>
            <p:grpSpPr>
              <a:xfrm>
                <a:off x="1205923" y="483881"/>
                <a:ext cx="1800339" cy="548885"/>
                <a:chOff x="-1" y="-1"/>
                <a:chExt cx="1800338" cy="548883"/>
              </a:xfrm>
            </p:grpSpPr>
            <p:sp>
              <p:nvSpPr>
                <p:cNvPr id="342" name="Rectangle"/>
                <p:cNvSpPr/>
                <p:nvPr/>
              </p:nvSpPr>
              <p:spPr>
                <a:xfrm>
                  <a:off x="-1" y="-1"/>
                  <a:ext cx="1800338" cy="548883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800"/>
                </a:p>
              </p:txBody>
            </p:sp>
            <p:sp>
              <p:nvSpPr>
                <p:cNvPr id="343" name="Barriers"/>
                <p:cNvSpPr txBox="1"/>
                <p:nvPr/>
              </p:nvSpPr>
              <p:spPr>
                <a:xfrm>
                  <a:off x="0" y="205122"/>
                  <a:ext cx="1800336" cy="1386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200"/>
                    <a:t>Barriers</a:t>
                  </a:r>
                </a:p>
              </p:txBody>
            </p:sp>
          </p:grpSp>
          <p:grpSp>
            <p:nvGrpSpPr>
              <p:cNvPr id="347" name="Group"/>
              <p:cNvGrpSpPr/>
              <p:nvPr/>
            </p:nvGrpSpPr>
            <p:grpSpPr>
              <a:xfrm>
                <a:off x="3366327" y="140830"/>
                <a:ext cx="1800339" cy="548885"/>
                <a:chOff x="-1" y="-1"/>
                <a:chExt cx="1800338" cy="548883"/>
              </a:xfrm>
            </p:grpSpPr>
            <p:sp>
              <p:nvSpPr>
                <p:cNvPr id="345" name="Rectangle"/>
                <p:cNvSpPr/>
                <p:nvPr/>
              </p:nvSpPr>
              <p:spPr>
                <a:xfrm>
                  <a:off x="-1" y="-1"/>
                  <a:ext cx="1800338" cy="548883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800"/>
                </a:p>
              </p:txBody>
            </p:sp>
            <p:sp>
              <p:nvSpPr>
                <p:cNvPr id="346" name="Unhealthy Network"/>
                <p:cNvSpPr txBox="1"/>
                <p:nvPr/>
              </p:nvSpPr>
              <p:spPr>
                <a:xfrm>
                  <a:off x="0" y="205122"/>
                  <a:ext cx="1800336" cy="1386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200"/>
                    <a:t>Unhealthy Network</a:t>
                  </a:r>
                </a:p>
              </p:txBody>
            </p:sp>
          </p:grpSp>
          <p:grpSp>
            <p:nvGrpSpPr>
              <p:cNvPr id="350" name="Group"/>
              <p:cNvGrpSpPr/>
              <p:nvPr/>
            </p:nvGrpSpPr>
            <p:grpSpPr>
              <a:xfrm>
                <a:off x="3366327" y="826933"/>
                <a:ext cx="1800339" cy="548885"/>
                <a:chOff x="-1" y="-1"/>
                <a:chExt cx="1800338" cy="548883"/>
              </a:xfrm>
            </p:grpSpPr>
            <p:sp>
              <p:nvSpPr>
                <p:cNvPr id="348" name="Rectangle"/>
                <p:cNvSpPr/>
                <p:nvPr/>
              </p:nvSpPr>
              <p:spPr>
                <a:xfrm>
                  <a:off x="-1" y="-1"/>
                  <a:ext cx="1800338" cy="548883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800"/>
                </a:p>
              </p:txBody>
            </p:sp>
            <p:sp>
              <p:nvSpPr>
                <p:cNvPr id="349" name="Employment"/>
                <p:cNvSpPr txBox="1"/>
                <p:nvPr/>
              </p:nvSpPr>
              <p:spPr>
                <a:xfrm>
                  <a:off x="0" y="205122"/>
                  <a:ext cx="1800336" cy="1386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200"/>
                    <a:t>Employment</a:t>
                  </a:r>
                </a:p>
              </p:txBody>
            </p:sp>
          </p:grpSp>
          <p:grpSp>
            <p:nvGrpSpPr>
              <p:cNvPr id="353" name="Group"/>
              <p:cNvGrpSpPr/>
              <p:nvPr/>
            </p:nvGrpSpPr>
            <p:grpSpPr>
              <a:xfrm>
                <a:off x="1205923" y="1169985"/>
                <a:ext cx="1800339" cy="548885"/>
                <a:chOff x="-1" y="-1"/>
                <a:chExt cx="1800338" cy="548883"/>
              </a:xfrm>
            </p:grpSpPr>
            <p:sp>
              <p:nvSpPr>
                <p:cNvPr id="351" name="Rectangle"/>
                <p:cNvSpPr/>
                <p:nvPr/>
              </p:nvSpPr>
              <p:spPr>
                <a:xfrm>
                  <a:off x="-1" y="-1"/>
                  <a:ext cx="1800338" cy="548883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800"/>
                </a:p>
              </p:txBody>
            </p:sp>
            <p:sp>
              <p:nvSpPr>
                <p:cNvPr id="352" name="Accessible Recovery Program"/>
                <p:cNvSpPr txBox="1"/>
                <p:nvPr/>
              </p:nvSpPr>
              <p:spPr>
                <a:xfrm>
                  <a:off x="0" y="205122"/>
                  <a:ext cx="1800336" cy="1386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200"/>
                    <a:t>Accessible Recovery Program</a:t>
                  </a:r>
                </a:p>
              </p:txBody>
            </p:sp>
          </p:grpSp>
          <p:grpSp>
            <p:nvGrpSpPr>
              <p:cNvPr id="356" name="Group"/>
              <p:cNvGrpSpPr/>
              <p:nvPr/>
            </p:nvGrpSpPr>
            <p:grpSpPr>
              <a:xfrm>
                <a:off x="1205923" y="1856091"/>
                <a:ext cx="1800339" cy="548885"/>
                <a:chOff x="-1" y="-1"/>
                <a:chExt cx="1800338" cy="548883"/>
              </a:xfrm>
            </p:grpSpPr>
            <p:sp>
              <p:nvSpPr>
                <p:cNvPr id="354" name="Rectangle"/>
                <p:cNvSpPr/>
                <p:nvPr/>
              </p:nvSpPr>
              <p:spPr>
                <a:xfrm>
                  <a:off x="-1" y="-1"/>
                  <a:ext cx="1800338" cy="548883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4445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sz="2800"/>
                </a:p>
              </p:txBody>
            </p:sp>
            <p:sp>
              <p:nvSpPr>
                <p:cNvPr id="355" name="Community Resources"/>
                <p:cNvSpPr txBox="1"/>
                <p:nvPr/>
              </p:nvSpPr>
              <p:spPr>
                <a:xfrm>
                  <a:off x="0" y="205122"/>
                  <a:ext cx="1800336" cy="1386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350" tIns="6350" rIns="6350" bIns="6350" numCol="1" anchor="ctr">
                  <a:spAutoFit/>
                </a:bodyPr>
                <a:lstStyle>
                  <a:lvl1pPr algn="ctr" defTabSz="444500">
                    <a:lnSpc>
                      <a:spcPct val="90000"/>
                    </a:lnSpc>
                    <a:spcBef>
                      <a:spcPts val="400"/>
                    </a:spcBef>
                    <a:defRPr sz="10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sz="1200"/>
                    <a:t>Community Resources</a:t>
                  </a:r>
                </a:p>
              </p:txBody>
            </p:sp>
          </p:grpSp>
        </p:grpSp>
        <p:sp>
          <p:nvSpPr>
            <p:cNvPr id="359" name="Figure 3. Recovery-related themes with corresponding codes arising from focus groups conducted with healthcare providers, community members, and people who used/use opioids."/>
            <p:cNvSpPr txBox="1"/>
            <p:nvPr/>
          </p:nvSpPr>
          <p:spPr>
            <a:xfrm>
              <a:off x="2904690" y="3004627"/>
              <a:ext cx="3352799" cy="5720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spcBef>
                  <a:spcPts val="1000"/>
                </a:spcBef>
                <a:defRPr sz="1000" i="1">
                  <a:solidFill>
                    <a:srgbClr val="58101C"/>
                  </a:solidFill>
                  <a:uFill>
                    <a:solidFill>
                      <a:srgbClr val="58101C"/>
                    </a:solidFill>
                  </a:u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sz="1200"/>
                <a:t>Figure 3. </a:t>
              </a:r>
              <a:r>
                <a:rPr sz="1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Recovery-related themes with corresponding codes arising from focus groups conducted with healthcare providers, community members, and people who used/use opioids.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8644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2288B-96CB-3742-9F03-775AAB27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231F20"/>
                </a:solidFill>
              </a:rPr>
              <a:t>UA HRSA Implementation Grant</a:t>
            </a:r>
            <a:endParaRPr 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82316-15A3-AA4A-8D8C-DC6CFF391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F964B-F090-9040-B799-3C09BFCDF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89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8D1E0-8FAD-F349-A471-2CC8943E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Implementation Grant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EFEF7-0D54-0D41-A1CE-9CC28F0FC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090" y="1536034"/>
            <a:ext cx="9372600" cy="3040379"/>
          </a:xfrm>
        </p:spPr>
        <p:txBody>
          <a:bodyPr>
            <a:normAutofit/>
          </a:bodyPr>
          <a:lstStyle/>
          <a:p>
            <a:r>
              <a:rPr lang="en-US" dirty="0"/>
              <a:t>Three Year Period: 09/2020 - 08/2023</a:t>
            </a:r>
          </a:p>
          <a:p>
            <a:r>
              <a:rPr lang="en-US" dirty="0"/>
              <a:t>Budget: $1,000,000 over the period</a:t>
            </a:r>
          </a:p>
          <a:p>
            <a:r>
              <a:rPr lang="en-US" dirty="0"/>
              <a:t>The </a:t>
            </a:r>
            <a:r>
              <a:rPr lang="en-US" b="1" dirty="0"/>
              <a:t>GROW Alabama Project </a:t>
            </a:r>
          </a:p>
          <a:p>
            <a:r>
              <a:rPr lang="en-US" dirty="0"/>
              <a:t>Greater Rural Opioid Wellness (GROW)</a:t>
            </a:r>
          </a:p>
          <a:p>
            <a:r>
              <a:rPr lang="en-US" dirty="0"/>
              <a:t>Improving opioid prevention, </a:t>
            </a:r>
            <a:br>
              <a:rPr lang="en-US" dirty="0"/>
            </a:br>
            <a:r>
              <a:rPr lang="en-US" dirty="0"/>
              <a:t>treatment, and recovery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45332-7363-294C-A8D0-AA70818FC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33" y="4576413"/>
            <a:ext cx="5213930" cy="1323786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D7726E8-0CAD-9645-800D-BE88BB6B1A2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66021" y="1536034"/>
            <a:ext cx="5033612" cy="44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5233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718B-402D-2545-9422-7481A6AFD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Drug-Related Data in Project Area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9667C-76F7-8940-8471-3F976BCF0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ED5E8-C8CC-8B41-9415-A8D8DBC0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7E31D166-EE57-6446-B581-F4B3E78BFA8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5999" y="1491916"/>
            <a:ext cx="5904253" cy="4555958"/>
          </a:xfrm>
          <a:prstGeom prst="rect">
            <a:avLst/>
          </a:prstGeom>
          <a:ln>
            <a:noFill/>
          </a:ln>
        </p:spPr>
      </p:pic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A7A1B831-C605-794C-8B66-2CBDB14BD76C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91916"/>
            <a:ext cx="5646821" cy="4555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918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FA27F4-C26B-ED4D-8E3F-BD634A1AD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Approach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5A01C-2D0E-6B4D-8CDE-F46CE9A2E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Meikirch Model of Health</a:t>
            </a:r>
          </a:p>
          <a:p>
            <a:endParaRPr lang="en-US" dirty="0"/>
          </a:p>
          <a:p>
            <a:r>
              <a:rPr lang="en-US" dirty="0"/>
              <a:t>proposes health as a </a:t>
            </a:r>
            <a:br>
              <a:rPr lang="en-US" dirty="0"/>
            </a:br>
            <a:r>
              <a:rPr lang="en-US" dirty="0"/>
              <a:t>complex adaptive system, </a:t>
            </a:r>
            <a:br>
              <a:rPr lang="en-US" dirty="0"/>
            </a:br>
            <a:r>
              <a:rPr lang="en-US" dirty="0"/>
              <a:t>emerging from the balance </a:t>
            </a:r>
            <a:br>
              <a:rPr lang="en-US" dirty="0"/>
            </a:br>
            <a:r>
              <a:rPr lang="en-US" dirty="0"/>
              <a:t>between an individual’s </a:t>
            </a:r>
            <a:br>
              <a:rPr lang="en-US" dirty="0"/>
            </a:br>
            <a:r>
              <a:rPr lang="en-US" dirty="0"/>
              <a:t>Demands of Life and their </a:t>
            </a:r>
            <a:br>
              <a:rPr lang="en-US" dirty="0"/>
            </a:br>
            <a:r>
              <a:rPr lang="en-US" dirty="0"/>
              <a:t>available potential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E647E-7B84-0748-8931-551C0410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B2618-226F-E342-A54E-49AF06B3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t>28</a:t>
            </a:fld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5C867FE-A54E-4645-805A-3E162E0DE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40" descr="Meikirch model: Health as a complex adaptive system">
            <a:extLst>
              <a:ext uri="{FF2B5EF4-FFF2-40B4-BE49-F238E27FC236}">
                <a16:creationId xmlns:a16="http://schemas.microsoft.com/office/drawing/2014/main" id="{984751BA-1864-DA45-A8AA-898085A68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270" y="1636997"/>
            <a:ext cx="4630172" cy="463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101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F9785-29E0-4FEC-90B5-A9BC8B6A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Grant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D0BCD-CEDA-4AC9-A37C-47639A0AD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1. </a:t>
            </a:r>
            <a:r>
              <a:rPr lang="en-US" sz="3200" u="sng" dirty="0"/>
              <a:t>New Interventions</a:t>
            </a:r>
            <a:r>
              <a:rPr lang="en-US" sz="3200" dirty="0"/>
              <a:t>: The </a:t>
            </a:r>
            <a:r>
              <a:rPr lang="en-US" sz="3200" dirty="0" err="1"/>
              <a:t>TeleECHO</a:t>
            </a:r>
            <a:r>
              <a:rPr lang="en-US" sz="3200" dirty="0"/>
              <a:t> program, GROW Web App, and GROW List</a:t>
            </a:r>
          </a:p>
          <a:p>
            <a:r>
              <a:rPr lang="en-US" sz="3200" dirty="0"/>
              <a:t>2. </a:t>
            </a:r>
            <a:r>
              <a:rPr lang="en-US" sz="3200" u="sng" dirty="0"/>
              <a:t>New Networks</a:t>
            </a:r>
            <a:r>
              <a:rPr lang="en-US" sz="3200" dirty="0"/>
              <a:t>: Consortium Working Groups, Health Outposts, Recovery Resource Centers, and Peer Recovery Network</a:t>
            </a:r>
          </a:p>
          <a:p>
            <a:r>
              <a:rPr lang="en-US" sz="3200" dirty="0"/>
              <a:t>3. </a:t>
            </a:r>
            <a:r>
              <a:rPr lang="en-US" sz="3200" u="sng" dirty="0"/>
              <a:t>Data-Driven Activities</a:t>
            </a:r>
            <a:r>
              <a:rPr lang="en-US" sz="3200" dirty="0"/>
              <a:t>: The Opioid Centralized Data Repository (</a:t>
            </a:r>
            <a:r>
              <a:rPr lang="en-US" sz="3200" dirty="0" err="1"/>
              <a:t>OpioidCDR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03483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F7528-57E1-E741-843F-97DB3D23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41F92-5FD7-CA49-9944-91074FCF6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US Response to the Opioid Crisis </a:t>
            </a:r>
            <a:br>
              <a:rPr lang="en-US" sz="4800" dirty="0"/>
            </a:br>
            <a:r>
              <a:rPr lang="en-US" sz="4800" dirty="0"/>
              <a:t>&amp; the RCORP Program</a:t>
            </a:r>
          </a:p>
          <a:p>
            <a:r>
              <a:rPr lang="en-US" sz="4800" dirty="0"/>
              <a:t>UA-HRSA RCORP Planning Grant</a:t>
            </a:r>
          </a:p>
          <a:p>
            <a:r>
              <a:rPr lang="en-US" sz="4800" dirty="0"/>
              <a:t>UA-HRSA Implementation Grant</a:t>
            </a:r>
          </a:p>
          <a:p>
            <a:endParaRPr lang="en-US" sz="4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53B2C-8C24-684A-A35A-3BBF572A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B6337-8ACD-3C4F-9CE8-8172FB10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2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C2B1-434C-4FED-9D5E-8552BD66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  Goals -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44BFC-AB07-4C2F-87BB-B25D9B0E0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417640"/>
            <a:ext cx="10515599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Goal 1. Develop a robust, sustainable project through implementing </a:t>
            </a:r>
            <a:r>
              <a:rPr lang="en-US" b="1" dirty="0"/>
              <a:t>strong community engagement</a:t>
            </a:r>
            <a:r>
              <a:rPr lang="en-US" dirty="0"/>
              <a:t>, a </a:t>
            </a:r>
            <a:r>
              <a:rPr lang="en-US" b="1" dirty="0"/>
              <a:t>theoretically</a:t>
            </a:r>
            <a:r>
              <a:rPr lang="en-US" dirty="0"/>
              <a:t> grounded, </a:t>
            </a:r>
            <a:r>
              <a:rPr lang="en-US" b="1" dirty="0"/>
              <a:t>whole-person public health approach</a:t>
            </a:r>
            <a:r>
              <a:rPr lang="en-US" dirty="0"/>
              <a:t>, and planned </a:t>
            </a:r>
            <a:r>
              <a:rPr lang="en-US" b="1" dirty="0"/>
              <a:t>data-driven</a:t>
            </a:r>
            <a:r>
              <a:rPr lang="en-US" dirty="0"/>
              <a:t>, outcomes-focused quality improvement.</a:t>
            </a:r>
          </a:p>
          <a:p>
            <a:endParaRPr lang="en-US" dirty="0"/>
          </a:p>
          <a:p>
            <a:r>
              <a:rPr lang="en-US" dirty="0"/>
              <a:t>Key Strategies: </a:t>
            </a:r>
            <a:r>
              <a:rPr lang="en-US" u="sng" dirty="0"/>
              <a:t>Consortium &amp; Working Groups </a:t>
            </a:r>
            <a:r>
              <a:rPr lang="en-US" dirty="0"/>
              <a:t>and the </a:t>
            </a:r>
            <a:r>
              <a:rPr lang="en-US" u="sng" dirty="0" err="1"/>
              <a:t>OpioidCDR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0309022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0EE7A-D688-4005-BAB9-E09C1CA9F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 Goals - Prevention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FB6B4-7AF5-4ED1-8DC3-487D57FAE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 2. Fulfill Prevention Core Activities by the implementation of a network of </a:t>
            </a:r>
            <a:r>
              <a:rPr lang="en-US" b="1" dirty="0"/>
              <a:t>Health Outposts </a:t>
            </a:r>
            <a:r>
              <a:rPr lang="en-US" dirty="0"/>
              <a:t>and a </a:t>
            </a:r>
            <a:r>
              <a:rPr lang="en-US" b="1" dirty="0"/>
              <a:t>web-based opioid education application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Key Strategies: </a:t>
            </a:r>
            <a:r>
              <a:rPr lang="en-US" u="sng" dirty="0"/>
              <a:t>Health Outposts </a:t>
            </a:r>
            <a:r>
              <a:rPr lang="en-US" dirty="0"/>
              <a:t>and the </a:t>
            </a:r>
            <a:r>
              <a:rPr lang="en-US" u="sng" dirty="0"/>
              <a:t>GROW web app</a:t>
            </a:r>
          </a:p>
        </p:txBody>
      </p:sp>
    </p:spTree>
    <p:extLst>
      <p:ext uri="{BB962C8B-B14F-4D97-AF65-F5344CB8AC3E}">
        <p14:creationId xmlns:p14="http://schemas.microsoft.com/office/powerpoint/2010/main" val="65086702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67D26-2278-4BC9-81A5-174168DC5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 Goals - 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53FB5-5905-4E39-ADD0-FAB52A797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Goal 3. Fulfill Treatment Core and Additional Activities by the implementation of a new, easily accessible, </a:t>
            </a:r>
            <a:r>
              <a:rPr lang="en-US" b="1" dirty="0"/>
              <a:t>provider training </a:t>
            </a:r>
            <a:r>
              <a:rPr lang="en-US" dirty="0"/>
              <a:t>intervention and improved access to </a:t>
            </a:r>
            <a:r>
              <a:rPr lang="en-US" b="1" dirty="0"/>
              <a:t>comprehensive treatment and support resources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Key Strategies: The </a:t>
            </a:r>
            <a:r>
              <a:rPr lang="en-US" u="sng" dirty="0"/>
              <a:t>Integrated </a:t>
            </a:r>
            <a:r>
              <a:rPr lang="en-US" u="sng" dirty="0" err="1"/>
              <a:t>TeleECHO</a:t>
            </a:r>
            <a:r>
              <a:rPr lang="en-US" u="sng" dirty="0"/>
              <a:t> Program </a:t>
            </a:r>
            <a:r>
              <a:rPr lang="en-US" dirty="0"/>
              <a:t>and the </a:t>
            </a:r>
            <a:r>
              <a:rPr lang="en-US" u="sng" dirty="0"/>
              <a:t>GROW List</a:t>
            </a:r>
          </a:p>
        </p:txBody>
      </p:sp>
    </p:spTree>
    <p:extLst>
      <p:ext uri="{BB962C8B-B14F-4D97-AF65-F5344CB8AC3E}">
        <p14:creationId xmlns:p14="http://schemas.microsoft.com/office/powerpoint/2010/main" val="104540797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979F-1CA7-4D1A-9492-D6CA942DA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 Goals - Recovery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A3FF5-D11A-4A8A-8C25-125CB01C0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 4. Fulfill Recovery Core Activities by the implementation of new </a:t>
            </a:r>
            <a:r>
              <a:rPr lang="en-US" b="1" dirty="0"/>
              <a:t>recovery centers </a:t>
            </a:r>
            <a:r>
              <a:rPr lang="en-US" dirty="0"/>
              <a:t>in each county and a </a:t>
            </a:r>
            <a:r>
              <a:rPr lang="en-US" b="1" dirty="0"/>
              <a:t>peer-led recovery initiative</a:t>
            </a:r>
          </a:p>
          <a:p>
            <a:endParaRPr lang="en-US" dirty="0"/>
          </a:p>
          <a:p>
            <a:r>
              <a:rPr lang="en-US" dirty="0"/>
              <a:t>Key Strategies: </a:t>
            </a:r>
            <a:r>
              <a:rPr lang="en-US" u="sng" dirty="0"/>
              <a:t>Recovery Resource Centers </a:t>
            </a:r>
            <a:r>
              <a:rPr lang="en-US" dirty="0"/>
              <a:t>and the </a:t>
            </a:r>
            <a:r>
              <a:rPr lang="en-US" u="sng" dirty="0"/>
              <a:t>Peer Recovery Network</a:t>
            </a:r>
          </a:p>
        </p:txBody>
      </p:sp>
    </p:spTree>
    <p:extLst>
      <p:ext uri="{BB962C8B-B14F-4D97-AF65-F5344CB8AC3E}">
        <p14:creationId xmlns:p14="http://schemas.microsoft.com/office/powerpoint/2010/main" val="189226958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 ECHO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0B76C-DC9A-9740-8173-9C75976E6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4627"/>
            <a:ext cx="4808621" cy="483233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 Key Strategy: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GROW ECHO Program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 Enhance Provider Competence and Comfort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41C9BD-9810-43D6-AF09-3EC14461B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574" y="351962"/>
            <a:ext cx="5715000" cy="615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784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an ECHO</a:t>
            </a:r>
          </a:p>
        </p:txBody>
      </p:sp>
      <p:sp>
        <p:nvSpPr>
          <p:cNvPr id="372" name="Content Placeholder 2"/>
          <p:cNvSpPr txBox="1"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3200" u="sng" dirty="0"/>
          </a:p>
          <a:p>
            <a:pPr marL="514350" indent="-514350">
              <a:buFont typeface="+mj-lt"/>
              <a:buAutoNum type="arabicPeriod"/>
            </a:pPr>
            <a:r>
              <a:rPr lang="en-US" sz="3200" u="sng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u="sng" dirty="0"/>
              <a:t>Announcements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u="sng" dirty="0"/>
              <a:t>Brief Didactic</a:t>
            </a:r>
            <a:r>
              <a:rPr lang="en-US" sz="3200" dirty="0"/>
              <a:t> (&gt; 30 min)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u="sng" dirty="0"/>
              <a:t>Patient Case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759445-6904-8B42-969F-3D3049E5B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831" y="1372580"/>
            <a:ext cx="5983704" cy="518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6080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8CFA-B02C-3D44-B6CD-D520791D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Comments?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2"/>
              </a:rPr>
              <a:t>jceyer@ua.edu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46150-66A6-4048-8EE5-9F52120847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D7C78-8E97-534F-B847-B79545B77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52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The US Response </a:t>
            </a:r>
            <a:br>
              <a:rPr lang="en-US" sz="6600" dirty="0"/>
            </a:br>
            <a:r>
              <a:rPr lang="en-US" sz="6600" dirty="0"/>
              <a:t>to the Opioid Crisis</a:t>
            </a:r>
          </a:p>
        </p:txBody>
      </p:sp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D195F8-2EB2-2342-8938-2FB648AC7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917" y="1272988"/>
            <a:ext cx="4613335" cy="4765861"/>
          </a:xfrm>
          <a:noFill/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The US is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facing an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unprecedented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drug crisis. 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1B24D4-4F41-5447-ABB5-6E5FBD84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C4D54-B625-454E-ABA2-07AC5EDE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C78DC5-6F0A-4443-9A11-C8C144C8F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32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40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7B6BC3-2E0A-214A-8B90-CA161DE35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Facts about Opioids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279BD2-90A1-9B42-B846-305285D50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+760,000 deaths since 1999</a:t>
            </a:r>
          </a:p>
          <a:p>
            <a:r>
              <a:rPr lang="en-US" dirty="0"/>
              <a:t>2 out of 3 deaths due to opioids (2018)</a:t>
            </a:r>
          </a:p>
          <a:p>
            <a:r>
              <a:rPr lang="en-US" dirty="0"/>
              <a:t>~10.3 million people over 12 misused opioids in 2018.</a:t>
            </a:r>
          </a:p>
          <a:p>
            <a:pPr lvl="1"/>
            <a:r>
              <a:rPr lang="en-US" dirty="0"/>
              <a:t>9.9 million people misused prescription pain relievers </a:t>
            </a:r>
          </a:p>
          <a:p>
            <a:pPr lvl="1"/>
            <a:r>
              <a:rPr lang="en-US" dirty="0"/>
              <a:t>808,000 people used heroin</a:t>
            </a:r>
          </a:p>
          <a:p>
            <a:r>
              <a:rPr lang="en-US" dirty="0"/>
              <a:t>Common Prescription Opioids: </a:t>
            </a:r>
          </a:p>
          <a:p>
            <a:pPr lvl="1"/>
            <a:r>
              <a:rPr lang="en-US" dirty="0"/>
              <a:t>hydrocodone (Vicodin</a:t>
            </a:r>
            <a:r>
              <a:rPr lang="en-US" baseline="30000" dirty="0"/>
              <a:t>®</a:t>
            </a:r>
            <a:r>
              <a:rPr lang="en-US" dirty="0"/>
              <a:t>), oxycodone (OxyContin</a:t>
            </a:r>
            <a:r>
              <a:rPr lang="en-US" baseline="30000" dirty="0"/>
              <a:t>®</a:t>
            </a:r>
            <a:r>
              <a:rPr lang="en-US" dirty="0"/>
              <a:t>, Percocet</a:t>
            </a:r>
            <a:r>
              <a:rPr lang="en-US" baseline="30000" dirty="0"/>
              <a:t>®</a:t>
            </a:r>
            <a:r>
              <a:rPr lang="en-US" dirty="0"/>
              <a:t>), oxymorphone (</a:t>
            </a:r>
            <a:r>
              <a:rPr lang="en-US" dirty="0" err="1"/>
              <a:t>Opana</a:t>
            </a:r>
            <a:r>
              <a:rPr lang="en-US" baseline="30000" dirty="0"/>
              <a:t>®</a:t>
            </a:r>
            <a:r>
              <a:rPr lang="en-US" dirty="0"/>
              <a:t>), morphine (</a:t>
            </a:r>
            <a:r>
              <a:rPr lang="en-US" dirty="0" err="1"/>
              <a:t>Kadian</a:t>
            </a:r>
            <a:r>
              <a:rPr lang="en-US" baseline="30000" dirty="0"/>
              <a:t>®</a:t>
            </a:r>
            <a:r>
              <a:rPr lang="en-US" dirty="0"/>
              <a:t>, </a:t>
            </a:r>
            <a:r>
              <a:rPr lang="en-US" dirty="0" err="1"/>
              <a:t>Avinza</a:t>
            </a:r>
            <a:r>
              <a:rPr lang="en-US" baseline="30000" dirty="0"/>
              <a:t>®</a:t>
            </a:r>
            <a:r>
              <a:rPr lang="en-US" dirty="0"/>
              <a:t>), codeine, &amp; fentanyl</a:t>
            </a:r>
          </a:p>
          <a:p>
            <a:r>
              <a:rPr lang="en-US" dirty="0"/>
              <a:t>Opioid Rescue Medications – Naloxone (Narcan)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CEF1B-53DA-F64C-9EB1-BCE70A00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6C0C2-7633-424F-958B-A9DE8A75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03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E058-7D7D-234D-BE77-C611DA32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54067-EC0A-9045-AE8C-DB1F5E7FE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8F3C-E573-7E49-BBF4-C61B506A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t>7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BDD434D-E7A5-A74A-9DB2-F8ADE3CF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024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58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4659D-7D8F-4746-A7C8-F076F4585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HHS Support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A3B84-38F5-554A-9EFD-B329669DF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400" b="1" dirty="0"/>
          </a:p>
          <a:p>
            <a:r>
              <a:rPr lang="en-US" sz="4400" b="1" dirty="0"/>
              <a:t>$9 billion in grants </a:t>
            </a:r>
            <a:r>
              <a:rPr lang="en-US" sz="4400" dirty="0"/>
              <a:t>(FY2016-2019)</a:t>
            </a:r>
          </a:p>
          <a:p>
            <a:r>
              <a:rPr lang="en-US" sz="4400" dirty="0"/>
              <a:t>14,000 substance abuse facilities</a:t>
            </a:r>
          </a:p>
          <a:p>
            <a:r>
              <a:rPr lang="en-US" sz="4400" dirty="0"/>
              <a:t>1.27 million Americans receiving MAT</a:t>
            </a: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7158A-196F-4649-BA7C-3375AA1FB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A2481-C725-354D-92C7-1440D6D0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50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30CC7E-D4D8-C249-A29D-A3E642F83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E6E26-B8A4-3040-AA40-8CCBC21D3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336" y="3724510"/>
            <a:ext cx="8675649" cy="260938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What It Is</a:t>
            </a:r>
            <a:r>
              <a:rPr lang="en-US" dirty="0"/>
              <a:t>:  A multi-year initiative supported by HRSA</a:t>
            </a:r>
          </a:p>
          <a:p>
            <a:r>
              <a:rPr lang="en-US" b="1" dirty="0"/>
              <a:t>Purpose</a:t>
            </a:r>
            <a:r>
              <a:rPr lang="en-US" dirty="0"/>
              <a:t>:  to address barriers to access in rural communities related to substance use disorder (SUD), including opioid use disorder (OUD)</a:t>
            </a:r>
          </a:p>
          <a:p>
            <a:r>
              <a:rPr lang="en-US" b="1" dirty="0"/>
              <a:t>Current Funding</a:t>
            </a:r>
            <a:r>
              <a:rPr lang="en-US" dirty="0"/>
              <a:t>:  $278 Million (since FY 2018)</a:t>
            </a:r>
          </a:p>
          <a:p>
            <a:r>
              <a:rPr lang="en-US" b="1" dirty="0"/>
              <a:t>Reach</a:t>
            </a:r>
            <a:r>
              <a:rPr lang="en-US" dirty="0"/>
              <a:t>: Nationwide (47 states or territories)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798D1-B9D1-D244-9BC9-65133CB1A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A6FC5-DE69-C845-A168-942F21E3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B37-4DCD-A749-BC4A-BD74B376638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8E5B06-32CC-034D-892C-A694088FA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3322"/>
            <a:ext cx="10571882" cy="34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5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 - UA">
      <a:dk1>
        <a:srgbClr val="231F20"/>
      </a:dk1>
      <a:lt1>
        <a:srgbClr val="FEFFFF"/>
      </a:lt1>
      <a:dk2>
        <a:srgbClr val="9C1932"/>
      </a:dk2>
      <a:lt2>
        <a:srgbClr val="A1A4A3"/>
      </a:lt2>
      <a:accent1>
        <a:srgbClr val="828A8F"/>
      </a:accent1>
      <a:accent2>
        <a:srgbClr val="8E908F"/>
      </a:accent2>
      <a:accent3>
        <a:srgbClr val="6C6F70"/>
      </a:accent3>
      <a:accent4>
        <a:srgbClr val="6C6F70"/>
      </a:accent4>
      <a:accent5>
        <a:srgbClr val="5F6971"/>
      </a:accent5>
      <a:accent6>
        <a:srgbClr val="231F20"/>
      </a:accent6>
      <a:hlink>
        <a:srgbClr val="5F6A72"/>
      </a:hlink>
      <a:folHlink>
        <a:srgbClr val="6C6F7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1531</Words>
  <Application>Microsoft Macintosh PowerPoint</Application>
  <PresentationFormat>Widescreen</PresentationFormat>
  <Paragraphs>263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Cambria</vt:lpstr>
      <vt:lpstr>Times New Roman</vt:lpstr>
      <vt:lpstr>Office Theme</vt:lpstr>
      <vt:lpstr>The GROW Project: A Community-Engaged Response to the Opioid Crisis in Northwest Alabama</vt:lpstr>
      <vt:lpstr>Acknowledgements</vt:lpstr>
      <vt:lpstr>Outline</vt:lpstr>
      <vt:lpstr>The US Response  to the Opioid Crisis</vt:lpstr>
      <vt:lpstr>The US is facing an unprecedented  drug crisis.  </vt:lpstr>
      <vt:lpstr>Facts about Opioids</vt:lpstr>
      <vt:lpstr>PowerPoint Presentation</vt:lpstr>
      <vt:lpstr>HHS Support </vt:lpstr>
      <vt:lpstr>PowerPoint Presentation</vt:lpstr>
      <vt:lpstr>RCORP PROGRAMS</vt:lpstr>
      <vt:lpstr>RCORP PLANNING</vt:lpstr>
      <vt:lpstr>RCORP IMPLEMENTATION</vt:lpstr>
      <vt:lpstr>UA HRSA Planning Grant</vt:lpstr>
      <vt:lpstr>Northwest AL &amp; Opioids</vt:lpstr>
      <vt:lpstr>Target Area</vt:lpstr>
      <vt:lpstr>Insufficient Resources</vt:lpstr>
      <vt:lpstr>Five Goals of the Project</vt:lpstr>
      <vt:lpstr>Five Goals of the Project</vt:lpstr>
      <vt:lpstr>Deliverables</vt:lpstr>
      <vt:lpstr>Qualitative Method</vt:lpstr>
      <vt:lpstr>Qualitative Method</vt:lpstr>
      <vt:lpstr>Need Assessment Overview: Prevention</vt:lpstr>
      <vt:lpstr>Need Assessment Overview: Treatment</vt:lpstr>
      <vt:lpstr>Need Assessment Overview: Recovery</vt:lpstr>
      <vt:lpstr>UA HRSA Implementation Grant</vt:lpstr>
      <vt:lpstr>New Implementation Grant</vt:lpstr>
      <vt:lpstr>Drug-Related Data in Project Area</vt:lpstr>
      <vt:lpstr>Theoretical Approach</vt:lpstr>
      <vt:lpstr>Implementation Grant </vt:lpstr>
      <vt:lpstr>GROW  Goals - Project</vt:lpstr>
      <vt:lpstr>GROW Goals - Prevention</vt:lpstr>
      <vt:lpstr>GROW Goals - Treatment</vt:lpstr>
      <vt:lpstr>GROW Goals - Recovery</vt:lpstr>
      <vt:lpstr>GROW ECHO</vt:lpstr>
      <vt:lpstr>Anatomy of an ECHO</vt:lpstr>
      <vt:lpstr>Questions and Comments?  jceyer@ua.edu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Eyer, Joshua</cp:lastModifiedBy>
  <cp:revision>48</cp:revision>
  <dcterms:created xsi:type="dcterms:W3CDTF">2018-05-11T20:59:43Z</dcterms:created>
  <dcterms:modified xsi:type="dcterms:W3CDTF">2020-09-16T18:25:24Z</dcterms:modified>
  <cp:category/>
</cp:coreProperties>
</file>